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ags/tag2.xml" ContentType="application/vnd.openxmlformats-officedocument.presentationml.tags+xml"/>
  <Override PartName="/ppt/theme/themeOverride5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Override6.xml" ContentType="application/vnd.openxmlformats-officedocument.themeOverr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60" r:id="rId2"/>
    <p:sldId id="257" r:id="rId3"/>
    <p:sldId id="258" r:id="rId4"/>
    <p:sldId id="259" r:id="rId5"/>
    <p:sldId id="264" r:id="rId6"/>
    <p:sldId id="261" r:id="rId7"/>
    <p:sldId id="266" r:id="rId8"/>
    <p:sldId id="268" r:id="rId9"/>
    <p:sldId id="262" r:id="rId10"/>
    <p:sldId id="270" r:id="rId11"/>
    <p:sldId id="284" r:id="rId12"/>
    <p:sldId id="286" r:id="rId13"/>
    <p:sldId id="263" r:id="rId14"/>
    <p:sldId id="274" r:id="rId15"/>
    <p:sldId id="269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24C"/>
    <a:srgbClr val="5D452E"/>
    <a:srgbClr val="EE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3" autoAdjust="0"/>
    <p:restoredTop sz="94660"/>
  </p:normalViewPr>
  <p:slideViewPr>
    <p:cSldViewPr snapToGrid="0">
      <p:cViewPr varScale="1">
        <p:scale>
          <a:sx n="68" d="100"/>
          <a:sy n="68" d="100"/>
        </p:scale>
        <p:origin x="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97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287000" cy="685800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图片占位符 5"/>
          <p:cNvSpPr>
            <a:spLocks noGrp="1"/>
          </p:cNvSpPr>
          <p:nvPr>
            <p:ph type="pic" idx="10"/>
          </p:nvPr>
        </p:nvSpPr>
        <p:spPr>
          <a:xfrm>
            <a:off x="3866910" y="1524000"/>
            <a:ext cx="4458182" cy="4458182"/>
          </a:xfrm>
          <a:custGeom>
            <a:avLst/>
            <a:gdLst>
              <a:gd name="connsiteX0" fmla="*/ 2032655 w 4065309"/>
              <a:gd name="connsiteY0" fmla="*/ 0 h 4065308"/>
              <a:gd name="connsiteX1" fmla="*/ 2288959 w 4065309"/>
              <a:gd name="connsiteY1" fmla="*/ 106164 h 4065308"/>
              <a:gd name="connsiteX2" fmla="*/ 3959145 w 4065309"/>
              <a:gd name="connsiteY2" fmla="*/ 1776351 h 4065308"/>
              <a:gd name="connsiteX3" fmla="*/ 3959145 w 4065309"/>
              <a:gd name="connsiteY3" fmla="*/ 2288958 h 4065308"/>
              <a:gd name="connsiteX4" fmla="*/ 2288959 w 4065309"/>
              <a:gd name="connsiteY4" fmla="*/ 3959144 h 4065308"/>
              <a:gd name="connsiteX5" fmla="*/ 1776352 w 4065309"/>
              <a:gd name="connsiteY5" fmla="*/ 3959144 h 4065308"/>
              <a:gd name="connsiteX6" fmla="*/ 106165 w 4065309"/>
              <a:gd name="connsiteY6" fmla="*/ 2288958 h 4065308"/>
              <a:gd name="connsiteX7" fmla="*/ 106165 w 4065309"/>
              <a:gd name="connsiteY7" fmla="*/ 1776351 h 4065308"/>
              <a:gd name="connsiteX8" fmla="*/ 1776352 w 4065309"/>
              <a:gd name="connsiteY8" fmla="*/ 106164 h 4065308"/>
              <a:gd name="connsiteX9" fmla="*/ 2032655 w 4065309"/>
              <a:gd name="connsiteY9" fmla="*/ 0 h 4065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5309" h="4065308">
                <a:moveTo>
                  <a:pt x="2032655" y="0"/>
                </a:moveTo>
                <a:cubicBezTo>
                  <a:pt x="2125419" y="0"/>
                  <a:pt x="2218182" y="35388"/>
                  <a:pt x="2288959" y="106164"/>
                </a:cubicBezTo>
                <a:lnTo>
                  <a:pt x="3959145" y="1776351"/>
                </a:lnTo>
                <a:cubicBezTo>
                  <a:pt x="4100698" y="1917903"/>
                  <a:pt x="4100698" y="2147405"/>
                  <a:pt x="3959145" y="2288958"/>
                </a:cubicBezTo>
                <a:lnTo>
                  <a:pt x="2288959" y="3959144"/>
                </a:lnTo>
                <a:cubicBezTo>
                  <a:pt x="2147406" y="4100697"/>
                  <a:pt x="1917905" y="4100697"/>
                  <a:pt x="1776352" y="3959144"/>
                </a:cubicBezTo>
                <a:lnTo>
                  <a:pt x="106165" y="2288958"/>
                </a:lnTo>
                <a:cubicBezTo>
                  <a:pt x="-35388" y="2147405"/>
                  <a:pt x="-35388" y="1917903"/>
                  <a:pt x="106165" y="1776351"/>
                </a:cubicBezTo>
                <a:lnTo>
                  <a:pt x="1776352" y="106164"/>
                </a:lnTo>
                <a:cubicBezTo>
                  <a:pt x="1847128" y="35388"/>
                  <a:pt x="1939892" y="0"/>
                  <a:pt x="203265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 lang="zh-CN" altLang="en-US" sz="2400" b="1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0" name="矩形: 圆角 9"/>
          <p:cNvSpPr/>
          <p:nvPr userDrawn="1"/>
        </p:nvSpPr>
        <p:spPr>
          <a:xfrm rot="18900000">
            <a:off x="-96901" y="412539"/>
            <a:ext cx="461135" cy="461135"/>
          </a:xfrm>
          <a:prstGeom prst="roundRect">
            <a:avLst>
              <a:gd name="adj" fmla="val 16488"/>
            </a:avLst>
          </a:prstGeom>
          <a:noFill/>
          <a:ln>
            <a:solidFill>
              <a:srgbClr val="FD9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 userDrawn="1"/>
        </p:nvSpPr>
        <p:spPr>
          <a:xfrm rot="18900000">
            <a:off x="-362697" y="341370"/>
            <a:ext cx="603472" cy="603472"/>
          </a:xfrm>
          <a:prstGeom prst="roundRect">
            <a:avLst>
              <a:gd name="adj" fmla="val 16488"/>
            </a:avLst>
          </a:prstGeom>
          <a:solidFill>
            <a:srgbClr val="FD9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1"/>
          </p:nvPr>
        </p:nvSpPr>
        <p:spPr>
          <a:xfrm>
            <a:off x="546099" y="449207"/>
            <a:ext cx="4308872" cy="387798"/>
          </a:xfrm>
          <a:noFill/>
        </p:spPr>
        <p:txBody>
          <a:bodyPr wrap="none" lIns="0" tIns="0" rIns="0" bIns="0" rtlCol="0">
            <a:spAutoFit/>
          </a:bodyPr>
          <a:lstStyle>
            <a:lvl1pPr>
              <a:buNone/>
              <a:defRPr lang="zh-CN" altLang="en-US" b="1" smtClean="0">
                <a:solidFill>
                  <a:schemeClr val="tx2"/>
                </a:solidFill>
              </a:defRPr>
            </a:lvl1pPr>
            <a:lvl2pPr>
              <a:buNone/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287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: 圆角 6"/>
          <p:cNvSpPr/>
          <p:nvPr userDrawn="1"/>
        </p:nvSpPr>
        <p:spPr>
          <a:xfrm rot="18900000">
            <a:off x="-96901" y="412539"/>
            <a:ext cx="461135" cy="461135"/>
          </a:xfrm>
          <a:prstGeom prst="roundRect">
            <a:avLst>
              <a:gd name="adj" fmla="val 16488"/>
            </a:avLst>
          </a:prstGeom>
          <a:noFill/>
          <a:ln>
            <a:solidFill>
              <a:srgbClr val="FD9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 rot="18900000">
            <a:off x="-362697" y="341370"/>
            <a:ext cx="603472" cy="603472"/>
          </a:xfrm>
          <a:prstGeom prst="roundRect">
            <a:avLst>
              <a:gd name="adj" fmla="val 16488"/>
            </a:avLst>
          </a:prstGeom>
          <a:solidFill>
            <a:srgbClr val="FD9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20"/>
          <p:cNvSpPr>
            <a:spLocks noGrp="1"/>
          </p:cNvSpPr>
          <p:nvPr>
            <p:ph type="body" sz="quarter" idx="11"/>
          </p:nvPr>
        </p:nvSpPr>
        <p:spPr>
          <a:xfrm>
            <a:off x="546099" y="449207"/>
            <a:ext cx="4308872" cy="387798"/>
          </a:xfrm>
          <a:noFill/>
        </p:spPr>
        <p:txBody>
          <a:bodyPr wrap="none" lIns="0" tIns="0" rIns="0" bIns="0" rtlCol="0">
            <a:spAutoFit/>
          </a:bodyPr>
          <a:lstStyle>
            <a:lvl1pPr>
              <a:buNone/>
              <a:defRPr lang="zh-CN" altLang="en-US" b="1" smtClean="0">
                <a:solidFill>
                  <a:schemeClr val="tx2"/>
                </a:solidFill>
              </a:defRPr>
            </a:lvl1pPr>
            <a:lvl2pPr>
              <a:buNone/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287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: 圆角 6"/>
          <p:cNvSpPr/>
          <p:nvPr userDrawn="1"/>
        </p:nvSpPr>
        <p:spPr>
          <a:xfrm rot="18900000">
            <a:off x="-96901" y="412539"/>
            <a:ext cx="461135" cy="461135"/>
          </a:xfrm>
          <a:prstGeom prst="roundRect">
            <a:avLst>
              <a:gd name="adj" fmla="val 16488"/>
            </a:avLst>
          </a:prstGeom>
          <a:noFill/>
          <a:ln>
            <a:solidFill>
              <a:srgbClr val="FD9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 rot="18900000">
            <a:off x="-362697" y="341370"/>
            <a:ext cx="603472" cy="603472"/>
          </a:xfrm>
          <a:prstGeom prst="roundRect">
            <a:avLst>
              <a:gd name="adj" fmla="val 16488"/>
            </a:avLst>
          </a:prstGeom>
          <a:solidFill>
            <a:srgbClr val="FD9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20"/>
          <p:cNvSpPr>
            <a:spLocks noGrp="1"/>
          </p:cNvSpPr>
          <p:nvPr>
            <p:ph type="body" sz="quarter" idx="11"/>
          </p:nvPr>
        </p:nvSpPr>
        <p:spPr>
          <a:xfrm>
            <a:off x="546099" y="449207"/>
            <a:ext cx="4308872" cy="387798"/>
          </a:xfrm>
          <a:noFill/>
        </p:spPr>
        <p:txBody>
          <a:bodyPr wrap="none" lIns="0" tIns="0" rIns="0" bIns="0" rtlCol="0">
            <a:spAutoFit/>
          </a:bodyPr>
          <a:lstStyle>
            <a:lvl1pPr>
              <a:buNone/>
              <a:defRPr lang="zh-CN" altLang="en-US" b="1" smtClean="0">
                <a:solidFill>
                  <a:schemeClr val="tx2"/>
                </a:solidFill>
              </a:defRPr>
            </a:lvl1pPr>
            <a:lvl2pPr>
              <a:buNone/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287000" cy="6858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BF3DC-DD33-45AC-BD3C-3D4526CEF874}" type="datetimeFigureOut">
              <a:rPr lang="zh-CN" altLang="en-US" smtClean="0"/>
              <a:t>2021/12/23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01DA9-C15B-49F6-92D3-B29CE74D2E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/>
        </p:nvCxnSpPr>
        <p:spPr>
          <a:xfrm>
            <a:off x="546100" y="3474065"/>
            <a:ext cx="63423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圆角 31"/>
          <p:cNvSpPr/>
          <p:nvPr/>
        </p:nvSpPr>
        <p:spPr>
          <a:xfrm>
            <a:off x="546100" y="5234433"/>
            <a:ext cx="2545055" cy="55372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77800" algn="ctr" rotWithShape="0">
              <a:schemeClr val="accent1">
                <a:alpha val="5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 dirty="0"/>
              <a:t>张艺</a:t>
            </a:r>
            <a:endParaRPr lang="zh-CN" altLang="en-US" sz="2400" b="1" dirty="0"/>
          </a:p>
        </p:txBody>
      </p:sp>
      <p:sp>
        <p:nvSpPr>
          <p:cNvPr id="51" name="任意多边形: 形状 50"/>
          <p:cNvSpPr/>
          <p:nvPr/>
        </p:nvSpPr>
        <p:spPr>
          <a:xfrm rot="18900000">
            <a:off x="8177500" y="558039"/>
            <a:ext cx="6228460" cy="5943452"/>
          </a:xfrm>
          <a:custGeom>
            <a:avLst/>
            <a:gdLst>
              <a:gd name="connsiteX0" fmla="*/ 5097790 w 6228460"/>
              <a:gd name="connsiteY0" fmla="*/ 0 h 5943452"/>
              <a:gd name="connsiteX1" fmla="*/ 6228460 w 6228460"/>
              <a:gd name="connsiteY1" fmla="*/ 1130671 h 5943452"/>
              <a:gd name="connsiteX2" fmla="*/ 1415678 w 6228460"/>
              <a:gd name="connsiteY2" fmla="*/ 5943452 h 5943452"/>
              <a:gd name="connsiteX3" fmla="*/ 0 w 6228460"/>
              <a:gd name="connsiteY3" fmla="*/ 4527774 h 5943452"/>
              <a:gd name="connsiteX4" fmla="*/ 0 w 6228460"/>
              <a:gd name="connsiteY4" fmla="*/ 966319 h 5943452"/>
              <a:gd name="connsiteX5" fmla="*/ 966320 w 6228460"/>
              <a:gd name="connsiteY5" fmla="*/ 0 h 5943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8460" h="5943452">
                <a:moveTo>
                  <a:pt x="5097790" y="0"/>
                </a:moveTo>
                <a:lnTo>
                  <a:pt x="6228460" y="1130671"/>
                </a:lnTo>
                <a:lnTo>
                  <a:pt x="1415678" y="5943452"/>
                </a:lnTo>
                <a:lnTo>
                  <a:pt x="0" y="4527774"/>
                </a:lnTo>
                <a:lnTo>
                  <a:pt x="0" y="966319"/>
                </a:lnTo>
                <a:cubicBezTo>
                  <a:pt x="1" y="432635"/>
                  <a:pt x="432636" y="0"/>
                  <a:pt x="966320" y="0"/>
                </a:cubicBezTo>
                <a:close/>
              </a:path>
            </a:pathLst>
          </a:custGeom>
          <a:ln>
            <a:noFill/>
          </a:ln>
          <a:effectLst>
            <a:outerShdw blurRad="254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2400" b="1"/>
          </a:p>
        </p:txBody>
      </p:sp>
      <p:sp>
        <p:nvSpPr>
          <p:cNvPr id="39" name="任意多边形: 形状 38"/>
          <p:cNvSpPr/>
          <p:nvPr/>
        </p:nvSpPr>
        <p:spPr>
          <a:xfrm rot="18900000">
            <a:off x="795272" y="-545849"/>
            <a:ext cx="1091700" cy="1091699"/>
          </a:xfrm>
          <a:custGeom>
            <a:avLst/>
            <a:gdLst>
              <a:gd name="connsiteX0" fmla="*/ 0 w 1091700"/>
              <a:gd name="connsiteY0" fmla="*/ 0 h 1091699"/>
              <a:gd name="connsiteX1" fmla="*/ 1091700 w 1091700"/>
              <a:gd name="connsiteY1" fmla="*/ 1091699 h 1091699"/>
              <a:gd name="connsiteX2" fmla="*/ 539041 w 1091700"/>
              <a:gd name="connsiteY2" fmla="*/ 1091699 h 1091699"/>
              <a:gd name="connsiteX3" fmla="*/ 0 w 1091700"/>
              <a:gd name="connsiteY3" fmla="*/ 552658 h 1091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1700" h="1091699">
                <a:moveTo>
                  <a:pt x="0" y="0"/>
                </a:moveTo>
                <a:lnTo>
                  <a:pt x="1091700" y="1091699"/>
                </a:lnTo>
                <a:lnTo>
                  <a:pt x="539041" y="1091699"/>
                </a:lnTo>
                <a:cubicBezTo>
                  <a:pt x="241337" y="1091699"/>
                  <a:pt x="0" y="850362"/>
                  <a:pt x="0" y="552658"/>
                </a:cubicBezTo>
                <a:close/>
              </a:path>
            </a:pathLst>
          </a:custGeom>
          <a:ln>
            <a:noFill/>
          </a:ln>
          <a:effectLst>
            <a:outerShdw blurRad="381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2400" b="1"/>
          </a:p>
        </p:txBody>
      </p:sp>
      <p:sp>
        <p:nvSpPr>
          <p:cNvPr id="14" name="矩形: 圆角 13"/>
          <p:cNvSpPr/>
          <p:nvPr/>
        </p:nvSpPr>
        <p:spPr>
          <a:xfrm rot="18900000">
            <a:off x="6198825" y="5878851"/>
            <a:ext cx="3254045" cy="3254045"/>
          </a:xfrm>
          <a:prstGeom prst="roundRect">
            <a:avLst>
              <a:gd name="adj" fmla="val 11742"/>
            </a:avLst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" r="50452"/>
          <a:stretch>
            <a:fillRect/>
          </a:stretch>
        </p:blipFill>
        <p:spPr>
          <a:xfrm>
            <a:off x="7495252" y="0"/>
            <a:ext cx="4696748" cy="6858000"/>
          </a:xfrm>
          <a:custGeom>
            <a:avLst/>
            <a:gdLst>
              <a:gd name="connsiteX0" fmla="*/ 3230266 w 4696748"/>
              <a:gd name="connsiteY0" fmla="*/ 0 h 6858000"/>
              <a:gd name="connsiteX1" fmla="*/ 4696748 w 4696748"/>
              <a:gd name="connsiteY1" fmla="*/ 0 h 6858000"/>
              <a:gd name="connsiteX2" fmla="*/ 4696748 w 4696748"/>
              <a:gd name="connsiteY2" fmla="*/ 6858000 h 6858000"/>
              <a:gd name="connsiteX3" fmla="*/ 2827208 w 4696748"/>
              <a:gd name="connsiteY3" fmla="*/ 6858000 h 6858000"/>
              <a:gd name="connsiteX4" fmla="*/ 283030 w 4696748"/>
              <a:gd name="connsiteY4" fmla="*/ 4313821 h 6858000"/>
              <a:gd name="connsiteX5" fmla="*/ 283030 w 4696748"/>
              <a:gd name="connsiteY5" fmla="*/ 2947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96748" h="6858000">
                <a:moveTo>
                  <a:pt x="3230266" y="0"/>
                </a:moveTo>
                <a:lnTo>
                  <a:pt x="4696748" y="0"/>
                </a:lnTo>
                <a:lnTo>
                  <a:pt x="4696748" y="6858000"/>
                </a:lnTo>
                <a:lnTo>
                  <a:pt x="2827208" y="6858000"/>
                </a:lnTo>
                <a:lnTo>
                  <a:pt x="283030" y="4313821"/>
                </a:lnTo>
                <a:cubicBezTo>
                  <a:pt x="-94343" y="3936449"/>
                  <a:pt x="-94343" y="3324609"/>
                  <a:pt x="283030" y="2947238"/>
                </a:cubicBez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268778" y="2498879"/>
            <a:ext cx="76466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New Models for Understanding and Reasoning</a:t>
            </a:r>
            <a:br>
              <a:rPr lang="en-US" altLang="zh-CN" sz="2800" dirty="0"/>
            </a:br>
            <a:r>
              <a:rPr lang="en-US" altLang="zh-CN" sz="2800" dirty="0"/>
              <a:t>about Speculative Execution Attacks 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546099" y="1534729"/>
            <a:ext cx="5263237" cy="3082104"/>
          </a:xfrm>
          <a:prstGeom prst="roundRect">
            <a:avLst>
              <a:gd name="adj" fmla="val 4997"/>
            </a:avLst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46099" y="449207"/>
            <a:ext cx="4803687" cy="387798"/>
          </a:xfrm>
        </p:spPr>
        <p:txBody>
          <a:bodyPr/>
          <a:lstStyle/>
          <a:p>
            <a:r>
              <a:rPr lang="en-US" altLang="zh-CN" dirty="0"/>
              <a:t> Example: </a:t>
            </a:r>
            <a:r>
              <a:rPr lang="en-US" altLang="zh-CN" dirty="0" err="1"/>
              <a:t>Spectre</a:t>
            </a:r>
            <a:r>
              <a:rPr lang="en-US" altLang="zh-CN" dirty="0"/>
              <a:t> v1 Attack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58" y="1282714"/>
            <a:ext cx="4928718" cy="3586134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6871446" y="1511122"/>
            <a:ext cx="3657600" cy="548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Authorization Operations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6871446" y="2308981"/>
            <a:ext cx="3657600" cy="548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Sender’s Secret Access Operation</a:t>
            </a:r>
            <a:endParaRPr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6871446" y="3106840"/>
            <a:ext cx="3657600" cy="548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Sender’s Send </a:t>
            </a:r>
            <a:r>
              <a:rPr lang="en-US" altLang="zh-CN" dirty="0" smtClean="0"/>
              <a:t>Operation</a:t>
            </a:r>
            <a:endParaRPr lang="zh-CN" altLang="en-US" dirty="0"/>
          </a:p>
        </p:txBody>
      </p:sp>
      <p:sp>
        <p:nvSpPr>
          <p:cNvPr id="24" name="圆角矩形 23"/>
          <p:cNvSpPr/>
          <p:nvPr/>
        </p:nvSpPr>
        <p:spPr>
          <a:xfrm>
            <a:off x="6871446" y="3904699"/>
            <a:ext cx="3657600" cy="548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Receiver’s Secret Access </a:t>
            </a:r>
            <a:r>
              <a:rPr lang="en-US" altLang="zh-CN" dirty="0" smtClean="0"/>
              <a:t>Operation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809336" y="4975412"/>
            <a:ext cx="2057193" cy="63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数据依赖？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8059478" y="4975412"/>
            <a:ext cx="2057193" cy="63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控制依赖？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871446" y="5967758"/>
            <a:ext cx="2569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 security dependency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546099" y="1534729"/>
            <a:ext cx="5263237" cy="3082104"/>
          </a:xfrm>
          <a:prstGeom prst="roundRect">
            <a:avLst>
              <a:gd name="adj" fmla="val 4997"/>
            </a:avLst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6369963" y="1534729"/>
            <a:ext cx="5263237" cy="3082104"/>
          </a:xfrm>
          <a:prstGeom prst="roundRect">
            <a:avLst>
              <a:gd name="adj" fmla="val 4997"/>
            </a:avLst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46099" y="449207"/>
            <a:ext cx="6668492" cy="387798"/>
          </a:xfrm>
        </p:spPr>
        <p:txBody>
          <a:bodyPr/>
          <a:lstStyle/>
          <a:p>
            <a:r>
              <a:rPr lang="en-US" altLang="zh-CN" dirty="0" smtClean="0"/>
              <a:t> Example: Meltdown Foreshadow MDS </a:t>
            </a:r>
            <a:endParaRPr lang="zh-CN" altLang="en-US" dirty="0"/>
          </a:p>
        </p:txBody>
      </p:sp>
      <p:sp>
        <p:nvSpPr>
          <p:cNvPr id="33" name="warning_159483"/>
          <p:cNvSpPr>
            <a:spLocks noChangeAspect="1"/>
          </p:cNvSpPr>
          <p:nvPr/>
        </p:nvSpPr>
        <p:spPr bwMode="auto">
          <a:xfrm>
            <a:off x="578075" y="4999395"/>
            <a:ext cx="404785" cy="468736"/>
          </a:xfrm>
          <a:custGeom>
            <a:avLst/>
            <a:gdLst>
              <a:gd name="T0" fmla="*/ 6080 w 10640"/>
              <a:gd name="T1" fmla="*/ 12240 h 12320"/>
              <a:gd name="T2" fmla="*/ 1120 w 10640"/>
              <a:gd name="T3" fmla="*/ 12240 h 12320"/>
              <a:gd name="T4" fmla="*/ 0 w 10640"/>
              <a:gd name="T5" fmla="*/ 11120 h 12320"/>
              <a:gd name="T6" fmla="*/ 0 w 10640"/>
              <a:gd name="T7" fmla="*/ 1120 h 12320"/>
              <a:gd name="T8" fmla="*/ 1120 w 10640"/>
              <a:gd name="T9" fmla="*/ 0 h 12320"/>
              <a:gd name="T10" fmla="*/ 9520 w 10640"/>
              <a:gd name="T11" fmla="*/ 0 h 12320"/>
              <a:gd name="T12" fmla="*/ 10640 w 10640"/>
              <a:gd name="T13" fmla="*/ 1120 h 12320"/>
              <a:gd name="T14" fmla="*/ 10640 w 10640"/>
              <a:gd name="T15" fmla="*/ 7760 h 12320"/>
              <a:gd name="T16" fmla="*/ 10320 w 10640"/>
              <a:gd name="T17" fmla="*/ 8080 h 12320"/>
              <a:gd name="T18" fmla="*/ 10000 w 10640"/>
              <a:gd name="T19" fmla="*/ 7760 h 12320"/>
              <a:gd name="T20" fmla="*/ 10000 w 10640"/>
              <a:gd name="T21" fmla="*/ 1120 h 12320"/>
              <a:gd name="T22" fmla="*/ 9520 w 10640"/>
              <a:gd name="T23" fmla="*/ 640 h 12320"/>
              <a:gd name="T24" fmla="*/ 1120 w 10640"/>
              <a:gd name="T25" fmla="*/ 640 h 12320"/>
              <a:gd name="T26" fmla="*/ 640 w 10640"/>
              <a:gd name="T27" fmla="*/ 1120 h 12320"/>
              <a:gd name="T28" fmla="*/ 640 w 10640"/>
              <a:gd name="T29" fmla="*/ 11200 h 12320"/>
              <a:gd name="T30" fmla="*/ 1120 w 10640"/>
              <a:gd name="T31" fmla="*/ 11680 h 12320"/>
              <a:gd name="T32" fmla="*/ 6000 w 10640"/>
              <a:gd name="T33" fmla="*/ 11680 h 12320"/>
              <a:gd name="T34" fmla="*/ 6320 w 10640"/>
              <a:gd name="T35" fmla="*/ 12000 h 12320"/>
              <a:gd name="T36" fmla="*/ 6080 w 10640"/>
              <a:gd name="T37" fmla="*/ 12240 h 12320"/>
              <a:gd name="T38" fmla="*/ 6320 w 10640"/>
              <a:gd name="T39" fmla="*/ 9040 h 12320"/>
              <a:gd name="T40" fmla="*/ 2320 w 10640"/>
              <a:gd name="T41" fmla="*/ 9040 h 12320"/>
              <a:gd name="T42" fmla="*/ 2000 w 10640"/>
              <a:gd name="T43" fmla="*/ 8720 h 12320"/>
              <a:gd name="T44" fmla="*/ 2000 w 10640"/>
              <a:gd name="T45" fmla="*/ 8720 h 12320"/>
              <a:gd name="T46" fmla="*/ 2320 w 10640"/>
              <a:gd name="T47" fmla="*/ 8400 h 12320"/>
              <a:gd name="T48" fmla="*/ 6320 w 10640"/>
              <a:gd name="T49" fmla="*/ 8400 h 12320"/>
              <a:gd name="T50" fmla="*/ 6640 w 10640"/>
              <a:gd name="T51" fmla="*/ 8720 h 12320"/>
              <a:gd name="T52" fmla="*/ 6640 w 10640"/>
              <a:gd name="T53" fmla="*/ 8720 h 12320"/>
              <a:gd name="T54" fmla="*/ 6320 w 10640"/>
              <a:gd name="T55" fmla="*/ 9040 h 12320"/>
              <a:gd name="T56" fmla="*/ 8320 w 10640"/>
              <a:gd name="T57" fmla="*/ 6160 h 12320"/>
              <a:gd name="T58" fmla="*/ 2240 w 10640"/>
              <a:gd name="T59" fmla="*/ 6160 h 12320"/>
              <a:gd name="T60" fmla="*/ 1920 w 10640"/>
              <a:gd name="T61" fmla="*/ 5840 h 12320"/>
              <a:gd name="T62" fmla="*/ 1920 w 10640"/>
              <a:gd name="T63" fmla="*/ 5840 h 12320"/>
              <a:gd name="T64" fmla="*/ 2240 w 10640"/>
              <a:gd name="T65" fmla="*/ 5520 h 12320"/>
              <a:gd name="T66" fmla="*/ 8320 w 10640"/>
              <a:gd name="T67" fmla="*/ 5520 h 12320"/>
              <a:gd name="T68" fmla="*/ 8640 w 10640"/>
              <a:gd name="T69" fmla="*/ 5840 h 12320"/>
              <a:gd name="T70" fmla="*/ 8640 w 10640"/>
              <a:gd name="T71" fmla="*/ 5840 h 12320"/>
              <a:gd name="T72" fmla="*/ 8320 w 10640"/>
              <a:gd name="T73" fmla="*/ 6160 h 12320"/>
              <a:gd name="T74" fmla="*/ 8400 w 10640"/>
              <a:gd name="T75" fmla="*/ 3440 h 12320"/>
              <a:gd name="T76" fmla="*/ 2320 w 10640"/>
              <a:gd name="T77" fmla="*/ 3440 h 12320"/>
              <a:gd name="T78" fmla="*/ 2000 w 10640"/>
              <a:gd name="T79" fmla="*/ 3120 h 12320"/>
              <a:gd name="T80" fmla="*/ 2000 w 10640"/>
              <a:gd name="T81" fmla="*/ 3120 h 12320"/>
              <a:gd name="T82" fmla="*/ 2320 w 10640"/>
              <a:gd name="T83" fmla="*/ 2800 h 12320"/>
              <a:gd name="T84" fmla="*/ 8400 w 10640"/>
              <a:gd name="T85" fmla="*/ 2800 h 12320"/>
              <a:gd name="T86" fmla="*/ 8720 w 10640"/>
              <a:gd name="T87" fmla="*/ 3120 h 12320"/>
              <a:gd name="T88" fmla="*/ 8720 w 10640"/>
              <a:gd name="T89" fmla="*/ 3120 h 12320"/>
              <a:gd name="T90" fmla="*/ 8400 w 10640"/>
              <a:gd name="T91" fmla="*/ 3440 h 12320"/>
              <a:gd name="T92" fmla="*/ 10560 w 10640"/>
              <a:gd name="T93" fmla="*/ 9280 h 12320"/>
              <a:gd name="T94" fmla="*/ 10080 w 10640"/>
              <a:gd name="T95" fmla="*/ 9280 h 12320"/>
              <a:gd name="T96" fmla="*/ 8080 w 10640"/>
              <a:gd name="T97" fmla="*/ 11440 h 12320"/>
              <a:gd name="T98" fmla="*/ 7280 w 10640"/>
              <a:gd name="T99" fmla="*/ 10640 h 12320"/>
              <a:gd name="T100" fmla="*/ 6800 w 10640"/>
              <a:gd name="T101" fmla="*/ 10640 h 12320"/>
              <a:gd name="T102" fmla="*/ 6800 w 10640"/>
              <a:gd name="T103" fmla="*/ 11120 h 12320"/>
              <a:gd name="T104" fmla="*/ 7920 w 10640"/>
              <a:gd name="T105" fmla="*/ 12160 h 12320"/>
              <a:gd name="T106" fmla="*/ 8400 w 10640"/>
              <a:gd name="T107" fmla="*/ 12160 h 12320"/>
              <a:gd name="T108" fmla="*/ 10640 w 10640"/>
              <a:gd name="T109" fmla="*/ 9680 h 12320"/>
              <a:gd name="T110" fmla="*/ 10560 w 10640"/>
              <a:gd name="T111" fmla="*/ 9280 h 1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640" h="12320">
                <a:moveTo>
                  <a:pt x="6080" y="12240"/>
                </a:moveTo>
                <a:lnTo>
                  <a:pt x="1120" y="12240"/>
                </a:lnTo>
                <a:cubicBezTo>
                  <a:pt x="480" y="12240"/>
                  <a:pt x="0" y="11760"/>
                  <a:pt x="0" y="11120"/>
                </a:cubicBezTo>
                <a:lnTo>
                  <a:pt x="0" y="1120"/>
                </a:lnTo>
                <a:cubicBezTo>
                  <a:pt x="0" y="480"/>
                  <a:pt x="480" y="0"/>
                  <a:pt x="1120" y="0"/>
                </a:cubicBezTo>
                <a:lnTo>
                  <a:pt x="9520" y="0"/>
                </a:lnTo>
                <a:cubicBezTo>
                  <a:pt x="10160" y="0"/>
                  <a:pt x="10640" y="480"/>
                  <a:pt x="10640" y="1120"/>
                </a:cubicBezTo>
                <a:lnTo>
                  <a:pt x="10640" y="7760"/>
                </a:lnTo>
                <a:cubicBezTo>
                  <a:pt x="10640" y="7920"/>
                  <a:pt x="10480" y="8080"/>
                  <a:pt x="10320" y="8080"/>
                </a:cubicBezTo>
                <a:cubicBezTo>
                  <a:pt x="10160" y="8080"/>
                  <a:pt x="10000" y="7920"/>
                  <a:pt x="10000" y="7760"/>
                </a:cubicBezTo>
                <a:lnTo>
                  <a:pt x="10000" y="1120"/>
                </a:lnTo>
                <a:cubicBezTo>
                  <a:pt x="10000" y="880"/>
                  <a:pt x="9760" y="640"/>
                  <a:pt x="9520" y="640"/>
                </a:cubicBezTo>
                <a:lnTo>
                  <a:pt x="1120" y="640"/>
                </a:lnTo>
                <a:cubicBezTo>
                  <a:pt x="880" y="640"/>
                  <a:pt x="640" y="880"/>
                  <a:pt x="640" y="1120"/>
                </a:cubicBezTo>
                <a:lnTo>
                  <a:pt x="640" y="11200"/>
                </a:lnTo>
                <a:cubicBezTo>
                  <a:pt x="640" y="11440"/>
                  <a:pt x="880" y="11680"/>
                  <a:pt x="1120" y="11680"/>
                </a:cubicBezTo>
                <a:lnTo>
                  <a:pt x="6000" y="11680"/>
                </a:lnTo>
                <a:cubicBezTo>
                  <a:pt x="6160" y="11680"/>
                  <a:pt x="6320" y="11840"/>
                  <a:pt x="6320" y="12000"/>
                </a:cubicBezTo>
                <a:cubicBezTo>
                  <a:pt x="6320" y="12160"/>
                  <a:pt x="6240" y="12240"/>
                  <a:pt x="6080" y="12240"/>
                </a:cubicBezTo>
                <a:close/>
                <a:moveTo>
                  <a:pt x="6320" y="9040"/>
                </a:moveTo>
                <a:lnTo>
                  <a:pt x="2320" y="9040"/>
                </a:lnTo>
                <a:cubicBezTo>
                  <a:pt x="2160" y="9040"/>
                  <a:pt x="2000" y="8880"/>
                  <a:pt x="2000" y="8720"/>
                </a:cubicBezTo>
                <a:lnTo>
                  <a:pt x="2000" y="8720"/>
                </a:lnTo>
                <a:cubicBezTo>
                  <a:pt x="2000" y="8560"/>
                  <a:pt x="2160" y="8400"/>
                  <a:pt x="2320" y="8400"/>
                </a:cubicBezTo>
                <a:lnTo>
                  <a:pt x="6320" y="8400"/>
                </a:lnTo>
                <a:cubicBezTo>
                  <a:pt x="6480" y="8400"/>
                  <a:pt x="6640" y="8560"/>
                  <a:pt x="6640" y="8720"/>
                </a:cubicBezTo>
                <a:lnTo>
                  <a:pt x="6640" y="8720"/>
                </a:lnTo>
                <a:cubicBezTo>
                  <a:pt x="6560" y="8880"/>
                  <a:pt x="6480" y="9040"/>
                  <a:pt x="6320" y="9040"/>
                </a:cubicBezTo>
                <a:close/>
                <a:moveTo>
                  <a:pt x="8320" y="6160"/>
                </a:moveTo>
                <a:lnTo>
                  <a:pt x="2240" y="6160"/>
                </a:lnTo>
                <a:cubicBezTo>
                  <a:pt x="2080" y="6160"/>
                  <a:pt x="1920" y="6000"/>
                  <a:pt x="1920" y="5840"/>
                </a:cubicBezTo>
                <a:lnTo>
                  <a:pt x="1920" y="5840"/>
                </a:lnTo>
                <a:cubicBezTo>
                  <a:pt x="1920" y="5680"/>
                  <a:pt x="2080" y="5520"/>
                  <a:pt x="2240" y="5520"/>
                </a:cubicBezTo>
                <a:lnTo>
                  <a:pt x="8320" y="5520"/>
                </a:lnTo>
                <a:cubicBezTo>
                  <a:pt x="8480" y="5520"/>
                  <a:pt x="8640" y="5680"/>
                  <a:pt x="8640" y="5840"/>
                </a:cubicBezTo>
                <a:lnTo>
                  <a:pt x="8640" y="5840"/>
                </a:lnTo>
                <a:cubicBezTo>
                  <a:pt x="8640" y="6000"/>
                  <a:pt x="8480" y="6160"/>
                  <a:pt x="8320" y="6160"/>
                </a:cubicBezTo>
                <a:close/>
                <a:moveTo>
                  <a:pt x="8400" y="3440"/>
                </a:moveTo>
                <a:lnTo>
                  <a:pt x="2320" y="3440"/>
                </a:lnTo>
                <a:cubicBezTo>
                  <a:pt x="2160" y="3440"/>
                  <a:pt x="2000" y="3280"/>
                  <a:pt x="2000" y="3120"/>
                </a:cubicBezTo>
                <a:lnTo>
                  <a:pt x="2000" y="3120"/>
                </a:lnTo>
                <a:cubicBezTo>
                  <a:pt x="2000" y="2960"/>
                  <a:pt x="2160" y="2800"/>
                  <a:pt x="2320" y="2800"/>
                </a:cubicBezTo>
                <a:lnTo>
                  <a:pt x="8400" y="2800"/>
                </a:lnTo>
                <a:cubicBezTo>
                  <a:pt x="8560" y="2800"/>
                  <a:pt x="8720" y="2960"/>
                  <a:pt x="8720" y="3120"/>
                </a:cubicBezTo>
                <a:lnTo>
                  <a:pt x="8720" y="3120"/>
                </a:lnTo>
                <a:cubicBezTo>
                  <a:pt x="8720" y="3280"/>
                  <a:pt x="8560" y="3440"/>
                  <a:pt x="8400" y="3440"/>
                </a:cubicBezTo>
                <a:close/>
                <a:moveTo>
                  <a:pt x="10560" y="9280"/>
                </a:moveTo>
                <a:cubicBezTo>
                  <a:pt x="10400" y="9120"/>
                  <a:pt x="10160" y="9120"/>
                  <a:pt x="10080" y="9280"/>
                </a:cubicBezTo>
                <a:lnTo>
                  <a:pt x="8080" y="11440"/>
                </a:lnTo>
                <a:lnTo>
                  <a:pt x="7280" y="10640"/>
                </a:lnTo>
                <a:cubicBezTo>
                  <a:pt x="7120" y="10480"/>
                  <a:pt x="6880" y="10480"/>
                  <a:pt x="6800" y="10640"/>
                </a:cubicBezTo>
                <a:cubicBezTo>
                  <a:pt x="6720" y="10800"/>
                  <a:pt x="6640" y="11040"/>
                  <a:pt x="6800" y="11120"/>
                </a:cubicBezTo>
                <a:lnTo>
                  <a:pt x="7920" y="12160"/>
                </a:lnTo>
                <a:cubicBezTo>
                  <a:pt x="8080" y="12320"/>
                  <a:pt x="8320" y="12320"/>
                  <a:pt x="8400" y="12160"/>
                </a:cubicBezTo>
                <a:lnTo>
                  <a:pt x="10640" y="9680"/>
                </a:lnTo>
                <a:cubicBezTo>
                  <a:pt x="10640" y="9600"/>
                  <a:pt x="10640" y="9360"/>
                  <a:pt x="10560" y="928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500428"/>
            <a:ext cx="11087100" cy="428368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180413" y="6078203"/>
            <a:ext cx="78184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Attack graph model for the Meltdown, Foreshadow and MDS attacks.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01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546099" y="1534729"/>
            <a:ext cx="5263237" cy="3082104"/>
          </a:xfrm>
          <a:prstGeom prst="roundRect">
            <a:avLst>
              <a:gd name="adj" fmla="val 4997"/>
            </a:avLst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6369963" y="1534729"/>
            <a:ext cx="5263237" cy="3082104"/>
          </a:xfrm>
          <a:prstGeom prst="roundRect">
            <a:avLst>
              <a:gd name="adj" fmla="val 4997"/>
            </a:avLst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46099" y="449207"/>
            <a:ext cx="4342022" cy="387798"/>
          </a:xfrm>
        </p:spPr>
        <p:txBody>
          <a:bodyPr/>
          <a:lstStyle/>
          <a:p>
            <a:r>
              <a:rPr lang="en-US" altLang="zh-CN" dirty="0" smtClean="0"/>
              <a:t> Example : Other Attacks</a:t>
            </a:r>
            <a:r>
              <a:rPr lang="en-US" altLang="zh-CN" b="0" dirty="0" smtClean="0"/>
              <a:t> </a:t>
            </a:r>
            <a:endParaRPr lang="zh-CN" altLang="en-US" dirty="0"/>
          </a:p>
        </p:txBody>
      </p:sp>
      <p:sp>
        <p:nvSpPr>
          <p:cNvPr id="33" name="warning_159483"/>
          <p:cNvSpPr>
            <a:spLocks noChangeAspect="1"/>
          </p:cNvSpPr>
          <p:nvPr/>
        </p:nvSpPr>
        <p:spPr bwMode="auto">
          <a:xfrm>
            <a:off x="578075" y="4999395"/>
            <a:ext cx="404785" cy="468736"/>
          </a:xfrm>
          <a:custGeom>
            <a:avLst/>
            <a:gdLst>
              <a:gd name="T0" fmla="*/ 6080 w 10640"/>
              <a:gd name="T1" fmla="*/ 12240 h 12320"/>
              <a:gd name="T2" fmla="*/ 1120 w 10640"/>
              <a:gd name="T3" fmla="*/ 12240 h 12320"/>
              <a:gd name="T4" fmla="*/ 0 w 10640"/>
              <a:gd name="T5" fmla="*/ 11120 h 12320"/>
              <a:gd name="T6" fmla="*/ 0 w 10640"/>
              <a:gd name="T7" fmla="*/ 1120 h 12320"/>
              <a:gd name="T8" fmla="*/ 1120 w 10640"/>
              <a:gd name="T9" fmla="*/ 0 h 12320"/>
              <a:gd name="T10" fmla="*/ 9520 w 10640"/>
              <a:gd name="T11" fmla="*/ 0 h 12320"/>
              <a:gd name="T12" fmla="*/ 10640 w 10640"/>
              <a:gd name="T13" fmla="*/ 1120 h 12320"/>
              <a:gd name="T14" fmla="*/ 10640 w 10640"/>
              <a:gd name="T15" fmla="*/ 7760 h 12320"/>
              <a:gd name="T16" fmla="*/ 10320 w 10640"/>
              <a:gd name="T17" fmla="*/ 8080 h 12320"/>
              <a:gd name="T18" fmla="*/ 10000 w 10640"/>
              <a:gd name="T19" fmla="*/ 7760 h 12320"/>
              <a:gd name="T20" fmla="*/ 10000 w 10640"/>
              <a:gd name="T21" fmla="*/ 1120 h 12320"/>
              <a:gd name="T22" fmla="*/ 9520 w 10640"/>
              <a:gd name="T23" fmla="*/ 640 h 12320"/>
              <a:gd name="T24" fmla="*/ 1120 w 10640"/>
              <a:gd name="T25" fmla="*/ 640 h 12320"/>
              <a:gd name="T26" fmla="*/ 640 w 10640"/>
              <a:gd name="T27" fmla="*/ 1120 h 12320"/>
              <a:gd name="T28" fmla="*/ 640 w 10640"/>
              <a:gd name="T29" fmla="*/ 11200 h 12320"/>
              <a:gd name="T30" fmla="*/ 1120 w 10640"/>
              <a:gd name="T31" fmla="*/ 11680 h 12320"/>
              <a:gd name="T32" fmla="*/ 6000 w 10640"/>
              <a:gd name="T33" fmla="*/ 11680 h 12320"/>
              <a:gd name="T34" fmla="*/ 6320 w 10640"/>
              <a:gd name="T35" fmla="*/ 12000 h 12320"/>
              <a:gd name="T36" fmla="*/ 6080 w 10640"/>
              <a:gd name="T37" fmla="*/ 12240 h 12320"/>
              <a:gd name="T38" fmla="*/ 6320 w 10640"/>
              <a:gd name="T39" fmla="*/ 9040 h 12320"/>
              <a:gd name="T40" fmla="*/ 2320 w 10640"/>
              <a:gd name="T41" fmla="*/ 9040 h 12320"/>
              <a:gd name="T42" fmla="*/ 2000 w 10640"/>
              <a:gd name="T43" fmla="*/ 8720 h 12320"/>
              <a:gd name="T44" fmla="*/ 2000 w 10640"/>
              <a:gd name="T45" fmla="*/ 8720 h 12320"/>
              <a:gd name="T46" fmla="*/ 2320 w 10640"/>
              <a:gd name="T47" fmla="*/ 8400 h 12320"/>
              <a:gd name="T48" fmla="*/ 6320 w 10640"/>
              <a:gd name="T49" fmla="*/ 8400 h 12320"/>
              <a:gd name="T50" fmla="*/ 6640 w 10640"/>
              <a:gd name="T51" fmla="*/ 8720 h 12320"/>
              <a:gd name="T52" fmla="*/ 6640 w 10640"/>
              <a:gd name="T53" fmla="*/ 8720 h 12320"/>
              <a:gd name="T54" fmla="*/ 6320 w 10640"/>
              <a:gd name="T55" fmla="*/ 9040 h 12320"/>
              <a:gd name="T56" fmla="*/ 8320 w 10640"/>
              <a:gd name="T57" fmla="*/ 6160 h 12320"/>
              <a:gd name="T58" fmla="*/ 2240 w 10640"/>
              <a:gd name="T59" fmla="*/ 6160 h 12320"/>
              <a:gd name="T60" fmla="*/ 1920 w 10640"/>
              <a:gd name="T61" fmla="*/ 5840 h 12320"/>
              <a:gd name="T62" fmla="*/ 1920 w 10640"/>
              <a:gd name="T63" fmla="*/ 5840 h 12320"/>
              <a:gd name="T64" fmla="*/ 2240 w 10640"/>
              <a:gd name="T65" fmla="*/ 5520 h 12320"/>
              <a:gd name="T66" fmla="*/ 8320 w 10640"/>
              <a:gd name="T67" fmla="*/ 5520 h 12320"/>
              <a:gd name="T68" fmla="*/ 8640 w 10640"/>
              <a:gd name="T69" fmla="*/ 5840 h 12320"/>
              <a:gd name="T70" fmla="*/ 8640 w 10640"/>
              <a:gd name="T71" fmla="*/ 5840 h 12320"/>
              <a:gd name="T72" fmla="*/ 8320 w 10640"/>
              <a:gd name="T73" fmla="*/ 6160 h 12320"/>
              <a:gd name="T74" fmla="*/ 8400 w 10640"/>
              <a:gd name="T75" fmla="*/ 3440 h 12320"/>
              <a:gd name="T76" fmla="*/ 2320 w 10640"/>
              <a:gd name="T77" fmla="*/ 3440 h 12320"/>
              <a:gd name="T78" fmla="*/ 2000 w 10640"/>
              <a:gd name="T79" fmla="*/ 3120 h 12320"/>
              <a:gd name="T80" fmla="*/ 2000 w 10640"/>
              <a:gd name="T81" fmla="*/ 3120 h 12320"/>
              <a:gd name="T82" fmla="*/ 2320 w 10640"/>
              <a:gd name="T83" fmla="*/ 2800 h 12320"/>
              <a:gd name="T84" fmla="*/ 8400 w 10640"/>
              <a:gd name="T85" fmla="*/ 2800 h 12320"/>
              <a:gd name="T86" fmla="*/ 8720 w 10640"/>
              <a:gd name="T87" fmla="*/ 3120 h 12320"/>
              <a:gd name="T88" fmla="*/ 8720 w 10640"/>
              <a:gd name="T89" fmla="*/ 3120 h 12320"/>
              <a:gd name="T90" fmla="*/ 8400 w 10640"/>
              <a:gd name="T91" fmla="*/ 3440 h 12320"/>
              <a:gd name="T92" fmla="*/ 10560 w 10640"/>
              <a:gd name="T93" fmla="*/ 9280 h 12320"/>
              <a:gd name="T94" fmla="*/ 10080 w 10640"/>
              <a:gd name="T95" fmla="*/ 9280 h 12320"/>
              <a:gd name="T96" fmla="*/ 8080 w 10640"/>
              <a:gd name="T97" fmla="*/ 11440 h 12320"/>
              <a:gd name="T98" fmla="*/ 7280 w 10640"/>
              <a:gd name="T99" fmla="*/ 10640 h 12320"/>
              <a:gd name="T100" fmla="*/ 6800 w 10640"/>
              <a:gd name="T101" fmla="*/ 10640 h 12320"/>
              <a:gd name="T102" fmla="*/ 6800 w 10640"/>
              <a:gd name="T103" fmla="*/ 11120 h 12320"/>
              <a:gd name="T104" fmla="*/ 7920 w 10640"/>
              <a:gd name="T105" fmla="*/ 12160 h 12320"/>
              <a:gd name="T106" fmla="*/ 8400 w 10640"/>
              <a:gd name="T107" fmla="*/ 12160 h 12320"/>
              <a:gd name="T108" fmla="*/ 10640 w 10640"/>
              <a:gd name="T109" fmla="*/ 9680 h 12320"/>
              <a:gd name="T110" fmla="*/ 10560 w 10640"/>
              <a:gd name="T111" fmla="*/ 9280 h 1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640" h="12320">
                <a:moveTo>
                  <a:pt x="6080" y="12240"/>
                </a:moveTo>
                <a:lnTo>
                  <a:pt x="1120" y="12240"/>
                </a:lnTo>
                <a:cubicBezTo>
                  <a:pt x="480" y="12240"/>
                  <a:pt x="0" y="11760"/>
                  <a:pt x="0" y="11120"/>
                </a:cubicBezTo>
                <a:lnTo>
                  <a:pt x="0" y="1120"/>
                </a:lnTo>
                <a:cubicBezTo>
                  <a:pt x="0" y="480"/>
                  <a:pt x="480" y="0"/>
                  <a:pt x="1120" y="0"/>
                </a:cubicBezTo>
                <a:lnTo>
                  <a:pt x="9520" y="0"/>
                </a:lnTo>
                <a:cubicBezTo>
                  <a:pt x="10160" y="0"/>
                  <a:pt x="10640" y="480"/>
                  <a:pt x="10640" y="1120"/>
                </a:cubicBezTo>
                <a:lnTo>
                  <a:pt x="10640" y="7760"/>
                </a:lnTo>
                <a:cubicBezTo>
                  <a:pt x="10640" y="7920"/>
                  <a:pt x="10480" y="8080"/>
                  <a:pt x="10320" y="8080"/>
                </a:cubicBezTo>
                <a:cubicBezTo>
                  <a:pt x="10160" y="8080"/>
                  <a:pt x="10000" y="7920"/>
                  <a:pt x="10000" y="7760"/>
                </a:cubicBezTo>
                <a:lnTo>
                  <a:pt x="10000" y="1120"/>
                </a:lnTo>
                <a:cubicBezTo>
                  <a:pt x="10000" y="880"/>
                  <a:pt x="9760" y="640"/>
                  <a:pt x="9520" y="640"/>
                </a:cubicBezTo>
                <a:lnTo>
                  <a:pt x="1120" y="640"/>
                </a:lnTo>
                <a:cubicBezTo>
                  <a:pt x="880" y="640"/>
                  <a:pt x="640" y="880"/>
                  <a:pt x="640" y="1120"/>
                </a:cubicBezTo>
                <a:lnTo>
                  <a:pt x="640" y="11200"/>
                </a:lnTo>
                <a:cubicBezTo>
                  <a:pt x="640" y="11440"/>
                  <a:pt x="880" y="11680"/>
                  <a:pt x="1120" y="11680"/>
                </a:cubicBezTo>
                <a:lnTo>
                  <a:pt x="6000" y="11680"/>
                </a:lnTo>
                <a:cubicBezTo>
                  <a:pt x="6160" y="11680"/>
                  <a:pt x="6320" y="11840"/>
                  <a:pt x="6320" y="12000"/>
                </a:cubicBezTo>
                <a:cubicBezTo>
                  <a:pt x="6320" y="12160"/>
                  <a:pt x="6240" y="12240"/>
                  <a:pt x="6080" y="12240"/>
                </a:cubicBezTo>
                <a:close/>
                <a:moveTo>
                  <a:pt x="6320" y="9040"/>
                </a:moveTo>
                <a:lnTo>
                  <a:pt x="2320" y="9040"/>
                </a:lnTo>
                <a:cubicBezTo>
                  <a:pt x="2160" y="9040"/>
                  <a:pt x="2000" y="8880"/>
                  <a:pt x="2000" y="8720"/>
                </a:cubicBezTo>
                <a:lnTo>
                  <a:pt x="2000" y="8720"/>
                </a:lnTo>
                <a:cubicBezTo>
                  <a:pt x="2000" y="8560"/>
                  <a:pt x="2160" y="8400"/>
                  <a:pt x="2320" y="8400"/>
                </a:cubicBezTo>
                <a:lnTo>
                  <a:pt x="6320" y="8400"/>
                </a:lnTo>
                <a:cubicBezTo>
                  <a:pt x="6480" y="8400"/>
                  <a:pt x="6640" y="8560"/>
                  <a:pt x="6640" y="8720"/>
                </a:cubicBezTo>
                <a:lnTo>
                  <a:pt x="6640" y="8720"/>
                </a:lnTo>
                <a:cubicBezTo>
                  <a:pt x="6560" y="8880"/>
                  <a:pt x="6480" y="9040"/>
                  <a:pt x="6320" y="9040"/>
                </a:cubicBezTo>
                <a:close/>
                <a:moveTo>
                  <a:pt x="8320" y="6160"/>
                </a:moveTo>
                <a:lnTo>
                  <a:pt x="2240" y="6160"/>
                </a:lnTo>
                <a:cubicBezTo>
                  <a:pt x="2080" y="6160"/>
                  <a:pt x="1920" y="6000"/>
                  <a:pt x="1920" y="5840"/>
                </a:cubicBezTo>
                <a:lnTo>
                  <a:pt x="1920" y="5840"/>
                </a:lnTo>
                <a:cubicBezTo>
                  <a:pt x="1920" y="5680"/>
                  <a:pt x="2080" y="5520"/>
                  <a:pt x="2240" y="5520"/>
                </a:cubicBezTo>
                <a:lnTo>
                  <a:pt x="8320" y="5520"/>
                </a:lnTo>
                <a:cubicBezTo>
                  <a:pt x="8480" y="5520"/>
                  <a:pt x="8640" y="5680"/>
                  <a:pt x="8640" y="5840"/>
                </a:cubicBezTo>
                <a:lnTo>
                  <a:pt x="8640" y="5840"/>
                </a:lnTo>
                <a:cubicBezTo>
                  <a:pt x="8640" y="6000"/>
                  <a:pt x="8480" y="6160"/>
                  <a:pt x="8320" y="6160"/>
                </a:cubicBezTo>
                <a:close/>
                <a:moveTo>
                  <a:pt x="8400" y="3440"/>
                </a:moveTo>
                <a:lnTo>
                  <a:pt x="2320" y="3440"/>
                </a:lnTo>
                <a:cubicBezTo>
                  <a:pt x="2160" y="3440"/>
                  <a:pt x="2000" y="3280"/>
                  <a:pt x="2000" y="3120"/>
                </a:cubicBezTo>
                <a:lnTo>
                  <a:pt x="2000" y="3120"/>
                </a:lnTo>
                <a:cubicBezTo>
                  <a:pt x="2000" y="2960"/>
                  <a:pt x="2160" y="2800"/>
                  <a:pt x="2320" y="2800"/>
                </a:cubicBezTo>
                <a:lnTo>
                  <a:pt x="8400" y="2800"/>
                </a:lnTo>
                <a:cubicBezTo>
                  <a:pt x="8560" y="2800"/>
                  <a:pt x="8720" y="2960"/>
                  <a:pt x="8720" y="3120"/>
                </a:cubicBezTo>
                <a:lnTo>
                  <a:pt x="8720" y="3120"/>
                </a:lnTo>
                <a:cubicBezTo>
                  <a:pt x="8720" y="3280"/>
                  <a:pt x="8560" y="3440"/>
                  <a:pt x="8400" y="3440"/>
                </a:cubicBezTo>
                <a:close/>
                <a:moveTo>
                  <a:pt x="10560" y="9280"/>
                </a:moveTo>
                <a:cubicBezTo>
                  <a:pt x="10400" y="9120"/>
                  <a:pt x="10160" y="9120"/>
                  <a:pt x="10080" y="9280"/>
                </a:cubicBezTo>
                <a:lnTo>
                  <a:pt x="8080" y="11440"/>
                </a:lnTo>
                <a:lnTo>
                  <a:pt x="7280" y="10640"/>
                </a:lnTo>
                <a:cubicBezTo>
                  <a:pt x="7120" y="10480"/>
                  <a:pt x="6880" y="10480"/>
                  <a:pt x="6800" y="10640"/>
                </a:cubicBezTo>
                <a:cubicBezTo>
                  <a:pt x="6720" y="10800"/>
                  <a:pt x="6640" y="11040"/>
                  <a:pt x="6800" y="11120"/>
                </a:cubicBezTo>
                <a:lnTo>
                  <a:pt x="7920" y="12160"/>
                </a:lnTo>
                <a:cubicBezTo>
                  <a:pt x="8080" y="12320"/>
                  <a:pt x="8320" y="12320"/>
                  <a:pt x="8400" y="12160"/>
                </a:cubicBezTo>
                <a:lnTo>
                  <a:pt x="10640" y="9680"/>
                </a:lnTo>
                <a:cubicBezTo>
                  <a:pt x="10640" y="9600"/>
                  <a:pt x="10640" y="9360"/>
                  <a:pt x="10560" y="928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963" y="1397785"/>
            <a:ext cx="5263237" cy="321904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369963" y="5098799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TSG model of special register triggered attacks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74" y="1273976"/>
            <a:ext cx="5231261" cy="425039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60279" y="5961346"/>
            <a:ext cx="5775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TSG model of memory disambiguation triggered attack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44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 rot="18900000" flipV="1">
            <a:off x="3994620" y="1586700"/>
            <a:ext cx="4202760" cy="4202760"/>
          </a:xfrm>
          <a:prstGeom prst="roundRect">
            <a:avLst>
              <a:gd name="adj" fmla="val 11742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sp>
        <p:nvSpPr>
          <p:cNvPr id="3" name="矩形: 圆角 2"/>
          <p:cNvSpPr/>
          <p:nvPr/>
        </p:nvSpPr>
        <p:spPr>
          <a:xfrm rot="18900000" flipV="1">
            <a:off x="3994620" y="1327620"/>
            <a:ext cx="4202760" cy="4202760"/>
          </a:xfrm>
          <a:prstGeom prst="roundRect">
            <a:avLst>
              <a:gd name="adj" fmla="val 11742"/>
            </a:avLst>
          </a:prstGeom>
          <a:ln>
            <a:noFill/>
          </a:ln>
          <a:effectLst>
            <a:outerShdw blurRad="381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sp>
        <p:nvSpPr>
          <p:cNvPr id="15" name="任意多边形: 形状 1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852161 h 6858000"/>
              <a:gd name="connsiteX1" fmla="*/ 1005840 w 12192000"/>
              <a:gd name="connsiteY1" fmla="*/ 6858000 h 6858000"/>
              <a:gd name="connsiteX2" fmla="*/ 0 w 12192000"/>
              <a:gd name="connsiteY2" fmla="*/ 6858000 h 6858000"/>
              <a:gd name="connsiteX3" fmla="*/ 12192000 w 12192000"/>
              <a:gd name="connsiteY3" fmla="*/ 5852161 h 6858000"/>
              <a:gd name="connsiteX4" fmla="*/ 12192000 w 12192000"/>
              <a:gd name="connsiteY4" fmla="*/ 6858000 h 6858000"/>
              <a:gd name="connsiteX5" fmla="*/ 11186160 w 12192000"/>
              <a:gd name="connsiteY5" fmla="*/ 6858000 h 6858000"/>
              <a:gd name="connsiteX6" fmla="*/ 1118616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1005840 h 6858000"/>
              <a:gd name="connsiteX9" fmla="*/ 0 w 12192000"/>
              <a:gd name="connsiteY9" fmla="*/ 0 h 6858000"/>
              <a:gd name="connsiteX10" fmla="*/ 1005840 w 12192000"/>
              <a:gd name="connsiteY10" fmla="*/ 0 h 6858000"/>
              <a:gd name="connsiteX11" fmla="*/ 0 w 12192000"/>
              <a:gd name="connsiteY11" fmla="*/ 10058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5852161"/>
                </a:moveTo>
                <a:lnTo>
                  <a:pt x="1005840" y="6858000"/>
                </a:lnTo>
                <a:lnTo>
                  <a:pt x="0" y="6858000"/>
                </a:lnTo>
                <a:close/>
                <a:moveTo>
                  <a:pt x="12192000" y="5852161"/>
                </a:moveTo>
                <a:lnTo>
                  <a:pt x="12192000" y="6858000"/>
                </a:lnTo>
                <a:lnTo>
                  <a:pt x="11186160" y="6858000"/>
                </a:lnTo>
                <a:close/>
                <a:moveTo>
                  <a:pt x="11186160" y="0"/>
                </a:moveTo>
                <a:lnTo>
                  <a:pt x="12192000" y="0"/>
                </a:lnTo>
                <a:lnTo>
                  <a:pt x="12192000" y="1005840"/>
                </a:lnTo>
                <a:close/>
                <a:moveTo>
                  <a:pt x="0" y="0"/>
                </a:moveTo>
                <a:lnTo>
                  <a:pt x="1005840" y="0"/>
                </a:lnTo>
                <a:lnTo>
                  <a:pt x="0" y="1005840"/>
                </a:lnTo>
                <a:close/>
              </a:path>
            </a:pathLst>
          </a:custGeom>
          <a:solidFill>
            <a:srgbClr val="FD9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903367" y="1399411"/>
            <a:ext cx="2385268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5400">
                <a:gradFill>
                  <a:gsLst>
                    <a:gs pos="55000">
                      <a:schemeClr val="bg1"/>
                    </a:gs>
                    <a:gs pos="99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Bahnschrift SemiBold" panose="020B0502040204020203" pitchFamily="34" charset="0"/>
              </a:defRPr>
            </a:lvl1pPr>
          </a:lstStyle>
          <a:p>
            <a:r>
              <a:rPr lang="en-US" altLang="zh-CN" sz="16600" dirty="0"/>
              <a:t>04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583041" y="3874779"/>
            <a:ext cx="102592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tx2"/>
                </a:solidFill>
              </a:defRPr>
            </a:lvl1pPr>
          </a:lstStyle>
          <a:p>
            <a:pPr algn="ctr"/>
            <a:r>
              <a:rPr lang="zh-CN" altLang="en-US" sz="4000" dirty="0" smtClean="0">
                <a:solidFill>
                  <a:schemeClr val="bg1"/>
                </a:solidFill>
              </a:rPr>
              <a:t>结论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9" name="矩形: 圆角 28"/>
          <p:cNvSpPr/>
          <p:nvPr/>
        </p:nvSpPr>
        <p:spPr>
          <a:xfrm rot="18900000" flipV="1">
            <a:off x="556978" y="-2110022"/>
            <a:ext cx="11078044" cy="11078044"/>
          </a:xfrm>
          <a:prstGeom prst="roundRect">
            <a:avLst>
              <a:gd name="adj" fmla="val 11742"/>
            </a:avLst>
          </a:prstGeom>
          <a:noFill/>
          <a:ln w="190500">
            <a:gradFill flip="none" rotWithShape="1">
              <a:gsLst>
                <a:gs pos="13000">
                  <a:schemeClr val="accent1">
                    <a:alpha val="0"/>
                    <a:lumMod val="7000"/>
                    <a:lumOff val="93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20000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sp>
        <p:nvSpPr>
          <p:cNvPr id="30" name="矩形: 圆角 29"/>
          <p:cNvSpPr/>
          <p:nvPr/>
        </p:nvSpPr>
        <p:spPr>
          <a:xfrm rot="2700000">
            <a:off x="837162" y="-1829838"/>
            <a:ext cx="10517676" cy="10517676"/>
          </a:xfrm>
          <a:prstGeom prst="roundRect">
            <a:avLst>
              <a:gd name="adj" fmla="val 11742"/>
            </a:avLst>
          </a:prstGeom>
          <a:noFill/>
          <a:ln w="190500">
            <a:gradFill flip="none" rotWithShape="1">
              <a:gsLst>
                <a:gs pos="13000">
                  <a:schemeClr val="accent1">
                    <a:alpha val="0"/>
                    <a:lumMod val="7000"/>
                    <a:lumOff val="93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20000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35167" y="2846655"/>
            <a:ext cx="611692" cy="45719"/>
            <a:chOff x="339359" y="3025895"/>
            <a:chExt cx="611692" cy="45719"/>
          </a:xfrm>
          <a:solidFill>
            <a:schemeClr val="accent1"/>
          </a:solidFill>
        </p:grpSpPr>
        <p:sp>
          <p:nvSpPr>
            <p:cNvPr id="14" name="菱形 13"/>
            <p:cNvSpPr/>
            <p:nvPr/>
          </p:nvSpPr>
          <p:spPr>
            <a:xfrm flipH="1">
              <a:off x="339359" y="3025895"/>
              <a:ext cx="45719" cy="45719"/>
            </a:xfrm>
            <a:prstGeom prst="diamond">
              <a:avLst/>
            </a:prstGeom>
            <a:grpFill/>
            <a:ln w="444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15" name="菱形 14"/>
            <p:cNvSpPr/>
            <p:nvPr/>
          </p:nvSpPr>
          <p:spPr>
            <a:xfrm flipH="1">
              <a:off x="622345" y="3025895"/>
              <a:ext cx="45719" cy="45719"/>
            </a:xfrm>
            <a:prstGeom prst="diamond">
              <a:avLst/>
            </a:prstGeom>
            <a:grpFill/>
            <a:ln w="444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  <p:sp>
          <p:nvSpPr>
            <p:cNvPr id="16" name="菱形 15"/>
            <p:cNvSpPr/>
            <p:nvPr/>
          </p:nvSpPr>
          <p:spPr>
            <a:xfrm flipH="1">
              <a:off x="905332" y="3025895"/>
              <a:ext cx="45719" cy="45719"/>
            </a:xfrm>
            <a:prstGeom prst="diamond">
              <a:avLst/>
            </a:prstGeom>
            <a:grpFill/>
            <a:ln w="444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772912" y="2088609"/>
            <a:ext cx="894678" cy="45719"/>
            <a:chOff x="56373" y="3025895"/>
            <a:chExt cx="894678" cy="45719"/>
          </a:xfrm>
          <a:solidFill>
            <a:schemeClr val="accent1"/>
          </a:solidFill>
        </p:grpSpPr>
        <p:sp>
          <p:nvSpPr>
            <p:cNvPr id="25" name="菱形 24"/>
            <p:cNvSpPr/>
            <p:nvPr/>
          </p:nvSpPr>
          <p:spPr>
            <a:xfrm flipH="1">
              <a:off x="56373" y="3025895"/>
              <a:ext cx="45719" cy="45719"/>
            </a:xfrm>
            <a:prstGeom prst="diamond">
              <a:avLst/>
            </a:prstGeom>
            <a:grpFill/>
            <a:ln w="444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菱形 25"/>
            <p:cNvSpPr/>
            <p:nvPr/>
          </p:nvSpPr>
          <p:spPr>
            <a:xfrm flipH="1">
              <a:off x="339359" y="3025895"/>
              <a:ext cx="45719" cy="45719"/>
            </a:xfrm>
            <a:prstGeom prst="diamond">
              <a:avLst/>
            </a:prstGeom>
            <a:grpFill/>
            <a:ln w="444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菱形 26"/>
            <p:cNvSpPr/>
            <p:nvPr/>
          </p:nvSpPr>
          <p:spPr>
            <a:xfrm flipH="1">
              <a:off x="622345" y="3025895"/>
              <a:ext cx="45719" cy="45719"/>
            </a:xfrm>
            <a:prstGeom prst="diamond">
              <a:avLst/>
            </a:prstGeom>
            <a:grpFill/>
            <a:ln w="444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菱形 27"/>
            <p:cNvSpPr/>
            <p:nvPr/>
          </p:nvSpPr>
          <p:spPr>
            <a:xfrm flipH="1">
              <a:off x="905332" y="3025895"/>
              <a:ext cx="45719" cy="45719"/>
            </a:xfrm>
            <a:prstGeom prst="diamond">
              <a:avLst/>
            </a:prstGeom>
            <a:grpFill/>
            <a:ln w="444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741381" y="2088609"/>
            <a:ext cx="894678" cy="45719"/>
            <a:chOff x="56373" y="3025895"/>
            <a:chExt cx="894678" cy="45719"/>
          </a:xfrm>
          <a:solidFill>
            <a:schemeClr val="accent1"/>
          </a:solidFill>
        </p:grpSpPr>
        <p:sp>
          <p:nvSpPr>
            <p:cNvPr id="21" name="菱形 20"/>
            <p:cNvSpPr/>
            <p:nvPr/>
          </p:nvSpPr>
          <p:spPr>
            <a:xfrm flipH="1">
              <a:off x="56373" y="3025895"/>
              <a:ext cx="45719" cy="45719"/>
            </a:xfrm>
            <a:prstGeom prst="diamond">
              <a:avLst/>
            </a:prstGeom>
            <a:grpFill/>
            <a:ln w="444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菱形 21"/>
            <p:cNvSpPr/>
            <p:nvPr/>
          </p:nvSpPr>
          <p:spPr>
            <a:xfrm flipH="1">
              <a:off x="339359" y="3025895"/>
              <a:ext cx="45719" cy="45719"/>
            </a:xfrm>
            <a:prstGeom prst="diamond">
              <a:avLst/>
            </a:prstGeom>
            <a:grpFill/>
            <a:ln w="444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菱形 22"/>
            <p:cNvSpPr/>
            <p:nvPr/>
          </p:nvSpPr>
          <p:spPr>
            <a:xfrm flipH="1">
              <a:off x="622345" y="3025895"/>
              <a:ext cx="45719" cy="45719"/>
            </a:xfrm>
            <a:prstGeom prst="diamond">
              <a:avLst/>
            </a:prstGeom>
            <a:grpFill/>
            <a:ln w="444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菱形 23"/>
            <p:cNvSpPr/>
            <p:nvPr/>
          </p:nvSpPr>
          <p:spPr>
            <a:xfrm flipH="1">
              <a:off x="905332" y="3025895"/>
              <a:ext cx="45719" cy="45719"/>
            </a:xfrm>
            <a:prstGeom prst="diamond">
              <a:avLst/>
            </a:prstGeom>
            <a:grpFill/>
            <a:ln w="444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9709851" y="2088609"/>
            <a:ext cx="894678" cy="45719"/>
            <a:chOff x="56373" y="3025895"/>
            <a:chExt cx="894678" cy="45719"/>
          </a:xfrm>
          <a:solidFill>
            <a:schemeClr val="accent1"/>
          </a:solidFill>
        </p:grpSpPr>
        <p:sp>
          <p:nvSpPr>
            <p:cNvPr id="63" name="菱形 62"/>
            <p:cNvSpPr/>
            <p:nvPr/>
          </p:nvSpPr>
          <p:spPr>
            <a:xfrm flipH="1">
              <a:off x="56373" y="3025895"/>
              <a:ext cx="45719" cy="45719"/>
            </a:xfrm>
            <a:prstGeom prst="diamond">
              <a:avLst/>
            </a:prstGeom>
            <a:grpFill/>
            <a:ln w="444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菱形 63"/>
            <p:cNvSpPr/>
            <p:nvPr/>
          </p:nvSpPr>
          <p:spPr>
            <a:xfrm flipH="1">
              <a:off x="339359" y="3025895"/>
              <a:ext cx="45719" cy="45719"/>
            </a:xfrm>
            <a:prstGeom prst="diamond">
              <a:avLst/>
            </a:prstGeom>
            <a:grpFill/>
            <a:ln w="444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菱形 64"/>
            <p:cNvSpPr/>
            <p:nvPr/>
          </p:nvSpPr>
          <p:spPr>
            <a:xfrm flipH="1">
              <a:off x="622345" y="3025895"/>
              <a:ext cx="45719" cy="45719"/>
            </a:xfrm>
            <a:prstGeom prst="diamond">
              <a:avLst/>
            </a:prstGeom>
            <a:grpFill/>
            <a:ln w="444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菱形 65"/>
            <p:cNvSpPr/>
            <p:nvPr/>
          </p:nvSpPr>
          <p:spPr>
            <a:xfrm flipH="1">
              <a:off x="905332" y="3025895"/>
              <a:ext cx="45719" cy="45719"/>
            </a:xfrm>
            <a:prstGeom prst="diamond">
              <a:avLst/>
            </a:prstGeom>
            <a:grpFill/>
            <a:ln w="444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2053087" y="1405680"/>
            <a:ext cx="1365858" cy="1365858"/>
            <a:chOff x="1144211" y="2163726"/>
            <a:chExt cx="1365858" cy="1365858"/>
          </a:xfrm>
        </p:grpSpPr>
        <p:sp>
          <p:nvSpPr>
            <p:cNvPr id="57" name="矩形: 圆角 56"/>
            <p:cNvSpPr/>
            <p:nvPr/>
          </p:nvSpPr>
          <p:spPr>
            <a:xfrm rot="18900000" flipV="1">
              <a:off x="1144211" y="2163726"/>
              <a:ext cx="1365858" cy="1365858"/>
            </a:xfrm>
            <a:prstGeom prst="roundRect">
              <a:avLst>
                <a:gd name="adj" fmla="val 11742"/>
              </a:avLst>
            </a:prstGeom>
            <a:blipFill dpi="0" rotWithShape="0"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/>
              <a:tile tx="0" ty="0" sx="100000" sy="100000" flip="none" algn="ctr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75" name="矩形: 圆角 74"/>
            <p:cNvSpPr/>
            <p:nvPr/>
          </p:nvSpPr>
          <p:spPr>
            <a:xfrm rot="18900000" flipV="1">
              <a:off x="1207311" y="2226826"/>
              <a:ext cx="1239658" cy="1239658"/>
            </a:xfrm>
            <a:prstGeom prst="roundRect">
              <a:avLst>
                <a:gd name="adj" fmla="val 11742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95346" y="2569656"/>
              <a:ext cx="106358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+mj-lt"/>
                </a:rPr>
                <a:t>1</a:t>
              </a:r>
              <a:endParaRPr lang="zh-CN" altLang="en-US" sz="36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5021557" y="1405680"/>
            <a:ext cx="1365858" cy="1365858"/>
            <a:chOff x="3867555" y="2163726"/>
            <a:chExt cx="1365858" cy="1365858"/>
          </a:xfrm>
        </p:grpSpPr>
        <p:sp>
          <p:nvSpPr>
            <p:cNvPr id="59" name="矩形: 圆角 58"/>
            <p:cNvSpPr/>
            <p:nvPr/>
          </p:nvSpPr>
          <p:spPr>
            <a:xfrm rot="18900000" flipV="1">
              <a:off x="3867555" y="2163726"/>
              <a:ext cx="1365858" cy="1365858"/>
            </a:xfrm>
            <a:prstGeom prst="roundRect">
              <a:avLst>
                <a:gd name="adj" fmla="val 11742"/>
              </a:avLst>
            </a:prstGeom>
            <a:blipFill dpi="0" rotWithShape="0">
              <a:blip r:embed="rId4"/>
              <a:srcRect/>
              <a:tile tx="0" ty="0" sx="100000" sy="100000" flip="none" algn="ctr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74" name="矩形: 圆角 73"/>
            <p:cNvSpPr/>
            <p:nvPr/>
          </p:nvSpPr>
          <p:spPr>
            <a:xfrm rot="18900000" flipV="1">
              <a:off x="3930655" y="2226826"/>
              <a:ext cx="1239658" cy="1239658"/>
            </a:xfrm>
            <a:prstGeom prst="roundRect">
              <a:avLst>
                <a:gd name="adj" fmla="val 11742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018690" y="2569656"/>
              <a:ext cx="106358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chemeClr val="bg1"/>
                  </a:solidFill>
                  <a:latin typeface="+mj-lt"/>
                </a:rPr>
                <a:t>2</a:t>
              </a:r>
              <a:endParaRPr lang="zh-CN" altLang="en-US" sz="36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990027" y="1405680"/>
            <a:ext cx="1365858" cy="1365858"/>
            <a:chOff x="6958588" y="2163726"/>
            <a:chExt cx="1365858" cy="1365858"/>
          </a:xfrm>
        </p:grpSpPr>
        <p:sp>
          <p:nvSpPr>
            <p:cNvPr id="58" name="矩形: 圆角 57"/>
            <p:cNvSpPr/>
            <p:nvPr/>
          </p:nvSpPr>
          <p:spPr>
            <a:xfrm rot="18900000" flipV="1">
              <a:off x="6958588" y="2163726"/>
              <a:ext cx="1365858" cy="1365858"/>
            </a:xfrm>
            <a:prstGeom prst="roundRect">
              <a:avLst>
                <a:gd name="adj" fmla="val 11742"/>
              </a:avLst>
            </a:prstGeom>
            <a:blipFill dpi="0" rotWithShape="0"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rcRect/>
              <a:tile tx="0" ty="0" sx="100000" sy="100000" flip="none" algn="ctr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73" name="矩形: 圆角 72"/>
            <p:cNvSpPr/>
            <p:nvPr/>
          </p:nvSpPr>
          <p:spPr>
            <a:xfrm rot="18900000" flipV="1">
              <a:off x="7021688" y="2226826"/>
              <a:ext cx="1239658" cy="1239658"/>
            </a:xfrm>
            <a:prstGeom prst="roundRect">
              <a:avLst>
                <a:gd name="adj" fmla="val 11742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400" b="1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109723" y="2569656"/>
              <a:ext cx="106358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chemeClr val="bg1"/>
                  </a:solidFill>
                  <a:latin typeface="+mj-lt"/>
                </a:rPr>
                <a:t>3</a:t>
              </a:r>
              <a:endParaRPr lang="zh-CN" altLang="en-US" sz="36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1638747" y="3240558"/>
            <a:ext cx="2194479" cy="73866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</a:rPr>
              <a:t>Finding New Attacks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46859" y="4712833"/>
            <a:ext cx="3592025" cy="1181862"/>
          </a:xfrm>
          <a:prstGeom prst="rect">
            <a:avLst/>
          </a:prstGeom>
          <a:effectLst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tx2"/>
                </a:solidFill>
                <a:latin typeface="+mn-ea"/>
              </a:rPr>
              <a:t>finding 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new sources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of secrets, new exploitable hardware features </a:t>
            </a:r>
            <a:r>
              <a:rPr lang="en-US" altLang="zh-CN" sz="1600" dirty="0" smtClean="0">
                <a:solidFill>
                  <a:schemeClr val="tx2"/>
                </a:solidFill>
                <a:latin typeface="+mn-ea"/>
              </a:rPr>
              <a:t>for delaying Authorization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tx2"/>
                </a:solidFill>
                <a:latin typeface="+mn-ea"/>
              </a:rPr>
              <a:t>new 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covert channels.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4607226" y="3146436"/>
            <a:ext cx="2194479" cy="110799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</a:rPr>
              <a:t>Identifying </a:t>
            </a:r>
            <a:r>
              <a:rPr lang="en-US" altLang="zh-CN" sz="2400" b="1" dirty="0" smtClean="0">
                <a:solidFill>
                  <a:schemeClr val="accent1"/>
                </a:solidFill>
              </a:rPr>
              <a:t>Defense </a:t>
            </a:r>
            <a:r>
              <a:rPr lang="en-US" altLang="zh-CN" sz="2400" b="1" dirty="0">
                <a:solidFill>
                  <a:schemeClr val="accent1"/>
                </a:solidFill>
              </a:rPr>
              <a:t>Strategies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4338884" y="4214515"/>
            <a:ext cx="2891676" cy="2659190"/>
          </a:xfrm>
          <a:prstGeom prst="rect">
            <a:avLst/>
          </a:prstGeom>
          <a:effectLst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Prevent Access before </a:t>
            </a:r>
            <a:r>
              <a:rPr lang="en-US" altLang="zh-CN" sz="1600" dirty="0" smtClean="0">
                <a:solidFill>
                  <a:schemeClr val="tx2"/>
                </a:solidFill>
                <a:latin typeface="+mn-ea"/>
              </a:rPr>
              <a:t>Authorization</a:t>
            </a:r>
          </a:p>
          <a:p>
            <a:pPr algn="ctr">
              <a:lnSpc>
                <a:spcPct val="120000"/>
              </a:lnSpc>
            </a:pPr>
            <a:endParaRPr lang="en-US" altLang="zh-CN" sz="1600" dirty="0" smtClean="0">
              <a:solidFill>
                <a:schemeClr val="tx2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Prevent Data Usage before Authorization</a:t>
            </a:r>
            <a:r>
              <a:rPr lang="en-US" altLang="zh-CN" sz="1600" dirty="0" smtClean="0">
                <a:solidFill>
                  <a:schemeClr val="tx2"/>
                </a:solidFill>
                <a:latin typeface="+mn-ea"/>
              </a:rPr>
              <a:t>.</a:t>
            </a:r>
          </a:p>
          <a:p>
            <a:pPr algn="ctr">
              <a:lnSpc>
                <a:spcPct val="120000"/>
              </a:lnSpc>
            </a:pPr>
            <a:endParaRPr lang="en-US" altLang="zh-CN" sz="1600" dirty="0" smtClean="0">
              <a:solidFill>
                <a:schemeClr val="tx2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Prevent Send before Authorization</a:t>
            </a:r>
            <a:r>
              <a:rPr lang="en-US" altLang="zh-CN" sz="1600" dirty="0" smtClean="0">
                <a:solidFill>
                  <a:schemeClr val="tx2"/>
                </a:solidFill>
                <a:latin typeface="+mn-ea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Clearing Predictions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7575705" y="3240558"/>
            <a:ext cx="2194479" cy="110799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</a:rPr>
              <a:t> Tools for Constructing Attack Graphs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46100" y="1582615"/>
            <a:ext cx="3861635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US" altLang="zh-CN" sz="8000" dirty="0">
                <a:gradFill flip="none" rotWithShape="1">
                  <a:gsLst>
                    <a:gs pos="21000">
                      <a:schemeClr val="accent1"/>
                    </a:gs>
                    <a:gs pos="85000">
                      <a:schemeClr val="accent1">
                        <a:alpha val="0"/>
                      </a:schemeClr>
                    </a:gs>
                  </a:gsLst>
                  <a:lin ang="5400000" scaled="1"/>
                  <a:tileRect/>
                </a:gradFill>
                <a:latin typeface="+mj-lt"/>
              </a:rPr>
              <a:t>THANKS</a:t>
            </a:r>
            <a:endParaRPr lang="zh-CN" altLang="en-US" sz="8000" dirty="0">
              <a:gradFill flip="none" rotWithShape="1">
                <a:gsLst>
                  <a:gs pos="21000">
                    <a:schemeClr val="accent1"/>
                  </a:gs>
                  <a:gs pos="85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latin typeface="+mj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546100" y="3474065"/>
            <a:ext cx="63423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圆角 31"/>
          <p:cNvSpPr/>
          <p:nvPr/>
        </p:nvSpPr>
        <p:spPr>
          <a:xfrm>
            <a:off x="546100" y="5234433"/>
            <a:ext cx="2545055" cy="55372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77800" algn="ctr" rotWithShape="0">
              <a:schemeClr val="accent1">
                <a:alpha val="5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 dirty="0"/>
              <a:t>张艺</a:t>
            </a:r>
            <a:endParaRPr lang="zh-CN" altLang="en-US" sz="2400" b="1" dirty="0"/>
          </a:p>
        </p:txBody>
      </p:sp>
      <p:sp>
        <p:nvSpPr>
          <p:cNvPr id="51" name="任意多边形: 形状 50"/>
          <p:cNvSpPr/>
          <p:nvPr/>
        </p:nvSpPr>
        <p:spPr>
          <a:xfrm rot="18900000">
            <a:off x="8177500" y="558039"/>
            <a:ext cx="6228460" cy="5943452"/>
          </a:xfrm>
          <a:custGeom>
            <a:avLst/>
            <a:gdLst>
              <a:gd name="connsiteX0" fmla="*/ 5097790 w 6228460"/>
              <a:gd name="connsiteY0" fmla="*/ 0 h 5943452"/>
              <a:gd name="connsiteX1" fmla="*/ 6228460 w 6228460"/>
              <a:gd name="connsiteY1" fmla="*/ 1130671 h 5943452"/>
              <a:gd name="connsiteX2" fmla="*/ 1415678 w 6228460"/>
              <a:gd name="connsiteY2" fmla="*/ 5943452 h 5943452"/>
              <a:gd name="connsiteX3" fmla="*/ 0 w 6228460"/>
              <a:gd name="connsiteY3" fmla="*/ 4527774 h 5943452"/>
              <a:gd name="connsiteX4" fmla="*/ 0 w 6228460"/>
              <a:gd name="connsiteY4" fmla="*/ 966319 h 5943452"/>
              <a:gd name="connsiteX5" fmla="*/ 966320 w 6228460"/>
              <a:gd name="connsiteY5" fmla="*/ 0 h 5943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8460" h="5943452">
                <a:moveTo>
                  <a:pt x="5097790" y="0"/>
                </a:moveTo>
                <a:lnTo>
                  <a:pt x="6228460" y="1130671"/>
                </a:lnTo>
                <a:lnTo>
                  <a:pt x="1415678" y="5943452"/>
                </a:lnTo>
                <a:lnTo>
                  <a:pt x="0" y="4527774"/>
                </a:lnTo>
                <a:lnTo>
                  <a:pt x="0" y="966319"/>
                </a:lnTo>
                <a:cubicBezTo>
                  <a:pt x="1" y="432635"/>
                  <a:pt x="432636" y="0"/>
                  <a:pt x="966320" y="0"/>
                </a:cubicBezTo>
                <a:close/>
              </a:path>
            </a:pathLst>
          </a:custGeom>
          <a:ln>
            <a:noFill/>
          </a:ln>
          <a:effectLst>
            <a:outerShdw blurRad="254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2400" b="1"/>
          </a:p>
        </p:txBody>
      </p:sp>
      <p:sp>
        <p:nvSpPr>
          <p:cNvPr id="39" name="任意多边形: 形状 38"/>
          <p:cNvSpPr/>
          <p:nvPr/>
        </p:nvSpPr>
        <p:spPr>
          <a:xfrm rot="18900000">
            <a:off x="795272" y="-545849"/>
            <a:ext cx="1091700" cy="1091699"/>
          </a:xfrm>
          <a:custGeom>
            <a:avLst/>
            <a:gdLst>
              <a:gd name="connsiteX0" fmla="*/ 0 w 1091700"/>
              <a:gd name="connsiteY0" fmla="*/ 0 h 1091699"/>
              <a:gd name="connsiteX1" fmla="*/ 1091700 w 1091700"/>
              <a:gd name="connsiteY1" fmla="*/ 1091699 h 1091699"/>
              <a:gd name="connsiteX2" fmla="*/ 539041 w 1091700"/>
              <a:gd name="connsiteY2" fmla="*/ 1091699 h 1091699"/>
              <a:gd name="connsiteX3" fmla="*/ 0 w 1091700"/>
              <a:gd name="connsiteY3" fmla="*/ 552658 h 1091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1700" h="1091699">
                <a:moveTo>
                  <a:pt x="0" y="0"/>
                </a:moveTo>
                <a:lnTo>
                  <a:pt x="1091700" y="1091699"/>
                </a:lnTo>
                <a:lnTo>
                  <a:pt x="539041" y="1091699"/>
                </a:lnTo>
                <a:cubicBezTo>
                  <a:pt x="241337" y="1091699"/>
                  <a:pt x="0" y="850362"/>
                  <a:pt x="0" y="552658"/>
                </a:cubicBezTo>
                <a:close/>
              </a:path>
            </a:pathLst>
          </a:custGeom>
          <a:ln>
            <a:noFill/>
          </a:ln>
          <a:effectLst>
            <a:outerShdw blurRad="381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sz="2400" b="1"/>
          </a:p>
        </p:txBody>
      </p:sp>
      <p:sp>
        <p:nvSpPr>
          <p:cNvPr id="14" name="矩形: 圆角 13"/>
          <p:cNvSpPr/>
          <p:nvPr/>
        </p:nvSpPr>
        <p:spPr>
          <a:xfrm rot="18900000">
            <a:off x="6198825" y="5878851"/>
            <a:ext cx="3254045" cy="3254045"/>
          </a:xfrm>
          <a:prstGeom prst="roundRect">
            <a:avLst>
              <a:gd name="adj" fmla="val 11742"/>
            </a:avLst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" r="50452"/>
          <a:stretch>
            <a:fillRect/>
          </a:stretch>
        </p:blipFill>
        <p:spPr>
          <a:xfrm>
            <a:off x="7495252" y="0"/>
            <a:ext cx="4696748" cy="6858000"/>
          </a:xfrm>
          <a:custGeom>
            <a:avLst/>
            <a:gdLst>
              <a:gd name="connsiteX0" fmla="*/ 3230266 w 4696748"/>
              <a:gd name="connsiteY0" fmla="*/ 0 h 6858000"/>
              <a:gd name="connsiteX1" fmla="*/ 4696748 w 4696748"/>
              <a:gd name="connsiteY1" fmla="*/ 0 h 6858000"/>
              <a:gd name="connsiteX2" fmla="*/ 4696748 w 4696748"/>
              <a:gd name="connsiteY2" fmla="*/ 6858000 h 6858000"/>
              <a:gd name="connsiteX3" fmla="*/ 2827208 w 4696748"/>
              <a:gd name="connsiteY3" fmla="*/ 6858000 h 6858000"/>
              <a:gd name="connsiteX4" fmla="*/ 283030 w 4696748"/>
              <a:gd name="connsiteY4" fmla="*/ 4313821 h 6858000"/>
              <a:gd name="connsiteX5" fmla="*/ 283030 w 4696748"/>
              <a:gd name="connsiteY5" fmla="*/ 29472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96748" h="6858000">
                <a:moveTo>
                  <a:pt x="3230266" y="0"/>
                </a:moveTo>
                <a:lnTo>
                  <a:pt x="4696748" y="0"/>
                </a:lnTo>
                <a:lnTo>
                  <a:pt x="4696748" y="6858000"/>
                </a:lnTo>
                <a:lnTo>
                  <a:pt x="2827208" y="6858000"/>
                </a:lnTo>
                <a:lnTo>
                  <a:pt x="283030" y="4313821"/>
                </a:lnTo>
                <a:cubicBezTo>
                  <a:pt x="-94343" y="3936449"/>
                  <a:pt x="-94343" y="3324609"/>
                  <a:pt x="283030" y="2947238"/>
                </a:cubicBez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 rot="18900000">
            <a:off x="1124030" y="2412825"/>
            <a:ext cx="1348834" cy="1348834"/>
          </a:xfrm>
          <a:prstGeom prst="roundRect">
            <a:avLst>
              <a:gd name="adj" fmla="val 22219"/>
            </a:avLst>
          </a:prstGeom>
          <a:ln>
            <a:noFill/>
          </a:ln>
          <a:effectLst>
            <a:outerShdw blurRad="381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sp>
        <p:nvSpPr>
          <p:cNvPr id="24" name="文本框 23"/>
          <p:cNvSpPr txBox="1"/>
          <p:nvPr/>
        </p:nvSpPr>
        <p:spPr>
          <a:xfrm>
            <a:off x="1424144" y="2579411"/>
            <a:ext cx="748603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6600" dirty="0">
                <a:gradFill>
                  <a:gsLst>
                    <a:gs pos="55000">
                      <a:schemeClr val="bg1"/>
                    </a:gs>
                    <a:gs pos="99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Bahnschrift SemiBold" panose="020B0502040204020203" pitchFamily="34" charset="0"/>
              </a:rPr>
              <a:t>01</a:t>
            </a:r>
            <a:endParaRPr lang="zh-CN" altLang="en-US" sz="6600" dirty="0">
              <a:gradFill>
                <a:gsLst>
                  <a:gs pos="55000">
                    <a:schemeClr val="bg1"/>
                  </a:gs>
                  <a:gs pos="99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Bahnschrift SemiBold" panose="020B0502040204020203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794641" y="4135836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tx2"/>
                </a:solidFill>
              </a:defRPr>
            </a:lvl1pPr>
          </a:lstStyle>
          <a:p>
            <a:pPr algn="ctr"/>
            <a:endParaRPr lang="zh-CN" altLang="en-US" sz="2800" dirty="0"/>
          </a:p>
        </p:txBody>
      </p:sp>
      <p:sp>
        <p:nvSpPr>
          <p:cNvPr id="55" name="文本框 54"/>
          <p:cNvSpPr txBox="1"/>
          <p:nvPr/>
        </p:nvSpPr>
        <p:spPr>
          <a:xfrm>
            <a:off x="689197" y="4548746"/>
            <a:ext cx="2210952" cy="18742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ctr"/>
            <a:endParaRPr lang="zh-CN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矩形: 圆角 5"/>
          <p:cNvSpPr/>
          <p:nvPr/>
        </p:nvSpPr>
        <p:spPr>
          <a:xfrm rot="18900000">
            <a:off x="3989065" y="3435292"/>
            <a:ext cx="1348834" cy="1348834"/>
          </a:xfrm>
          <a:prstGeom prst="roundRect">
            <a:avLst>
              <a:gd name="adj" fmla="val 22219"/>
            </a:avLst>
          </a:prstGeom>
          <a:ln>
            <a:noFill/>
          </a:ln>
          <a:effectLst>
            <a:outerShdw blurRad="381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sp>
        <p:nvSpPr>
          <p:cNvPr id="25" name="文本框 24"/>
          <p:cNvSpPr txBox="1"/>
          <p:nvPr/>
        </p:nvSpPr>
        <p:spPr>
          <a:xfrm>
            <a:off x="4211434" y="3601878"/>
            <a:ext cx="904095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6600" dirty="0">
                <a:gradFill>
                  <a:gsLst>
                    <a:gs pos="55000">
                      <a:schemeClr val="bg1"/>
                    </a:gs>
                    <a:gs pos="99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Bahnschrift SemiBold" panose="020B0502040204020203" pitchFamily="34" charset="0"/>
              </a:rPr>
              <a:t>02</a:t>
            </a:r>
            <a:endParaRPr lang="zh-CN" altLang="en-US" sz="6600" dirty="0">
              <a:gradFill>
                <a:gsLst>
                  <a:gs pos="55000">
                    <a:schemeClr val="bg1"/>
                  </a:gs>
                  <a:gs pos="99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Bahnschrift SemiBold" panose="020B0502040204020203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39375" y="3995996"/>
            <a:ext cx="7181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tx2"/>
                </a:solidFill>
              </a:defRPr>
            </a:lvl1pPr>
          </a:lstStyle>
          <a:p>
            <a:pPr algn="ctr"/>
            <a:r>
              <a:rPr lang="zh-CN" altLang="en-US" sz="2800" dirty="0" smtClean="0"/>
              <a:t>背景</a:t>
            </a:r>
            <a:endParaRPr lang="zh-CN" altLang="en-US" sz="2800" dirty="0"/>
          </a:p>
        </p:txBody>
      </p:sp>
      <p:sp>
        <p:nvSpPr>
          <p:cNvPr id="7" name="矩形: 圆角 6"/>
          <p:cNvSpPr/>
          <p:nvPr/>
        </p:nvSpPr>
        <p:spPr>
          <a:xfrm rot="18900000">
            <a:off x="6854100" y="2412825"/>
            <a:ext cx="1348834" cy="1348834"/>
          </a:xfrm>
          <a:prstGeom prst="roundRect">
            <a:avLst>
              <a:gd name="adj" fmla="val 22219"/>
            </a:avLst>
          </a:prstGeom>
          <a:ln>
            <a:noFill/>
          </a:ln>
          <a:effectLst>
            <a:outerShdw blurRad="381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sp>
        <p:nvSpPr>
          <p:cNvPr id="26" name="文本框 25"/>
          <p:cNvSpPr txBox="1"/>
          <p:nvPr/>
        </p:nvSpPr>
        <p:spPr>
          <a:xfrm>
            <a:off x="7071661" y="2579411"/>
            <a:ext cx="913713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6600" dirty="0">
                <a:gradFill>
                  <a:gsLst>
                    <a:gs pos="55000">
                      <a:schemeClr val="bg1"/>
                    </a:gs>
                    <a:gs pos="99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Bahnschrift SemiBold" panose="020B0502040204020203" pitchFamily="34" charset="0"/>
              </a:rPr>
              <a:t>03</a:t>
            </a:r>
            <a:endParaRPr lang="zh-CN" altLang="en-US" sz="6600" dirty="0">
              <a:gradFill>
                <a:gsLst>
                  <a:gs pos="55000">
                    <a:schemeClr val="bg1"/>
                  </a:gs>
                  <a:gs pos="99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Bahnschrift SemiBold" panose="020B0502040204020203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814144" y="4135836"/>
            <a:ext cx="143629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tx2"/>
                </a:solidFill>
              </a:defRPr>
            </a:lvl1pPr>
          </a:lstStyle>
          <a:p>
            <a:pPr algn="ctr"/>
            <a:r>
              <a:rPr lang="zh-CN" altLang="en-US" sz="2800" dirty="0" smtClean="0"/>
              <a:t>模型应用</a:t>
            </a:r>
            <a:endParaRPr lang="zh-CN" altLang="en-US" sz="2800" dirty="0"/>
          </a:p>
        </p:txBody>
      </p:sp>
      <p:sp>
        <p:nvSpPr>
          <p:cNvPr id="8" name="矩形: 圆角 7"/>
          <p:cNvSpPr/>
          <p:nvPr/>
        </p:nvSpPr>
        <p:spPr>
          <a:xfrm rot="18900000">
            <a:off x="9719134" y="3435292"/>
            <a:ext cx="1348834" cy="1348834"/>
          </a:xfrm>
          <a:prstGeom prst="roundRect">
            <a:avLst>
              <a:gd name="adj" fmla="val 22219"/>
            </a:avLst>
          </a:prstGeom>
          <a:ln>
            <a:noFill/>
          </a:ln>
          <a:effectLst>
            <a:outerShdw blurRad="381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sp>
        <p:nvSpPr>
          <p:cNvPr id="27" name="文本框 26"/>
          <p:cNvSpPr txBox="1"/>
          <p:nvPr/>
        </p:nvSpPr>
        <p:spPr>
          <a:xfrm>
            <a:off x="9919864" y="3601878"/>
            <a:ext cx="947375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6600" dirty="0">
                <a:gradFill>
                  <a:gsLst>
                    <a:gs pos="55000">
                      <a:schemeClr val="bg1"/>
                    </a:gs>
                    <a:gs pos="99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Bahnschrift SemiBold" panose="020B0502040204020203" pitchFamily="34" charset="0"/>
              </a:rPr>
              <a:t>04</a:t>
            </a:r>
            <a:endParaRPr lang="zh-CN" altLang="en-US" sz="6600" dirty="0">
              <a:gradFill>
                <a:gsLst>
                  <a:gs pos="55000">
                    <a:schemeClr val="bg1"/>
                  </a:gs>
                  <a:gs pos="99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Bahnschrift SemiBold" panose="020B0502040204020203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042020" y="5158303"/>
            <a:ext cx="7181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tx2"/>
                </a:solidFill>
              </a:defRPr>
            </a:lvl1pPr>
          </a:lstStyle>
          <a:p>
            <a:pPr algn="ctr"/>
            <a:r>
              <a:rPr lang="zh-CN" altLang="en-US" sz="2800" dirty="0" smtClean="0"/>
              <a:t>结论</a:t>
            </a:r>
            <a:endParaRPr lang="zh-CN" altLang="en-US" sz="2800" dirty="0"/>
          </a:p>
        </p:txBody>
      </p:sp>
      <p:sp>
        <p:nvSpPr>
          <p:cNvPr id="43" name="文本框 42"/>
          <p:cNvSpPr txBox="1"/>
          <p:nvPr/>
        </p:nvSpPr>
        <p:spPr>
          <a:xfrm>
            <a:off x="5108550" y="1409157"/>
            <a:ext cx="197490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</a:rPr>
              <a:t>CONTENTS</a:t>
            </a:r>
            <a:endParaRPr lang="zh-CN" altLang="en-US" sz="2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488" y="602928"/>
            <a:ext cx="12183024" cy="769441"/>
            <a:chOff x="8976" y="602928"/>
            <a:chExt cx="12183024" cy="769441"/>
          </a:xfrm>
        </p:grpSpPr>
        <p:sp>
          <p:nvSpPr>
            <p:cNvPr id="36" name="文本框 35"/>
            <p:cNvSpPr txBox="1"/>
            <p:nvPr/>
          </p:nvSpPr>
          <p:spPr>
            <a:xfrm>
              <a:off x="5454799" y="602928"/>
              <a:ext cx="1282402" cy="7694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5000" b="1">
                  <a:solidFill>
                    <a:schemeClr val="tx2"/>
                  </a:solidFill>
                </a:defRPr>
              </a:lvl1pPr>
            </a:lstStyle>
            <a:p>
              <a:r>
                <a:rPr lang="zh-CN" altLang="en-US" dirty="0"/>
                <a:t>目录</a:t>
              </a: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8976" y="907705"/>
              <a:ext cx="5023998" cy="159886"/>
              <a:chOff x="8976" y="929774"/>
              <a:chExt cx="5210724" cy="115748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8976" y="929774"/>
                <a:ext cx="5210724" cy="0"/>
              </a:xfrm>
              <a:prstGeom prst="line">
                <a:avLst/>
              </a:prstGeom>
              <a:ln w="952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8976" y="1045522"/>
                <a:ext cx="5210724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>
              <a:off x="7168002" y="907705"/>
              <a:ext cx="5023998" cy="159886"/>
              <a:chOff x="6981276" y="929774"/>
              <a:chExt cx="5210724" cy="115748"/>
            </a:xfrm>
          </p:grpSpPr>
          <p:cxnSp>
            <p:nvCxnSpPr>
              <p:cNvPr id="41" name="直接连接符 40"/>
              <p:cNvCxnSpPr/>
              <p:nvPr/>
            </p:nvCxnSpPr>
            <p:spPr>
              <a:xfrm>
                <a:off x="6981276" y="929774"/>
                <a:ext cx="5210724" cy="0"/>
              </a:xfrm>
              <a:prstGeom prst="line">
                <a:avLst/>
              </a:prstGeom>
              <a:ln w="952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6981276" y="1045522"/>
                <a:ext cx="5210724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文本框 27"/>
          <p:cNvSpPr txBox="1"/>
          <p:nvPr/>
        </p:nvSpPr>
        <p:spPr>
          <a:xfrm>
            <a:off x="3378679" y="5158303"/>
            <a:ext cx="293830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tx2"/>
                </a:solidFill>
              </a:defRPr>
            </a:lvl1pPr>
          </a:lstStyle>
          <a:p>
            <a:pPr algn="ctr"/>
            <a:r>
              <a:rPr lang="zh-CN" altLang="en-US" sz="2800" dirty="0" smtClean="0"/>
              <a:t>攻击图和安全依赖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583" cy="68580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 rot="18900000" flipV="1">
            <a:off x="3994620" y="1586700"/>
            <a:ext cx="4202760" cy="4202760"/>
          </a:xfrm>
          <a:prstGeom prst="roundRect">
            <a:avLst>
              <a:gd name="adj" fmla="val 11742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sp>
        <p:nvSpPr>
          <p:cNvPr id="3" name="矩形: 圆角 2"/>
          <p:cNvSpPr/>
          <p:nvPr/>
        </p:nvSpPr>
        <p:spPr>
          <a:xfrm rot="18900000" flipV="1">
            <a:off x="3994620" y="1327620"/>
            <a:ext cx="4202760" cy="4202760"/>
          </a:xfrm>
          <a:prstGeom prst="roundRect">
            <a:avLst>
              <a:gd name="adj" fmla="val 11742"/>
            </a:avLst>
          </a:prstGeom>
          <a:ln>
            <a:noFill/>
          </a:ln>
          <a:effectLst>
            <a:outerShdw blurRad="381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sp>
        <p:nvSpPr>
          <p:cNvPr id="15" name="任意多边形: 形状 1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852161 h 6858000"/>
              <a:gd name="connsiteX1" fmla="*/ 1005840 w 12192000"/>
              <a:gd name="connsiteY1" fmla="*/ 6858000 h 6858000"/>
              <a:gd name="connsiteX2" fmla="*/ 0 w 12192000"/>
              <a:gd name="connsiteY2" fmla="*/ 6858000 h 6858000"/>
              <a:gd name="connsiteX3" fmla="*/ 12192000 w 12192000"/>
              <a:gd name="connsiteY3" fmla="*/ 5852161 h 6858000"/>
              <a:gd name="connsiteX4" fmla="*/ 12192000 w 12192000"/>
              <a:gd name="connsiteY4" fmla="*/ 6858000 h 6858000"/>
              <a:gd name="connsiteX5" fmla="*/ 11186160 w 12192000"/>
              <a:gd name="connsiteY5" fmla="*/ 6858000 h 6858000"/>
              <a:gd name="connsiteX6" fmla="*/ 1118616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1005840 h 6858000"/>
              <a:gd name="connsiteX9" fmla="*/ 0 w 12192000"/>
              <a:gd name="connsiteY9" fmla="*/ 0 h 6858000"/>
              <a:gd name="connsiteX10" fmla="*/ 1005840 w 12192000"/>
              <a:gd name="connsiteY10" fmla="*/ 0 h 6858000"/>
              <a:gd name="connsiteX11" fmla="*/ 0 w 12192000"/>
              <a:gd name="connsiteY11" fmla="*/ 10058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5852161"/>
                </a:moveTo>
                <a:lnTo>
                  <a:pt x="1005840" y="6858000"/>
                </a:lnTo>
                <a:lnTo>
                  <a:pt x="0" y="6858000"/>
                </a:lnTo>
                <a:close/>
                <a:moveTo>
                  <a:pt x="12192000" y="5852161"/>
                </a:moveTo>
                <a:lnTo>
                  <a:pt x="12192000" y="6858000"/>
                </a:lnTo>
                <a:lnTo>
                  <a:pt x="11186160" y="6858000"/>
                </a:lnTo>
                <a:close/>
                <a:moveTo>
                  <a:pt x="11186160" y="0"/>
                </a:moveTo>
                <a:lnTo>
                  <a:pt x="12192000" y="0"/>
                </a:lnTo>
                <a:lnTo>
                  <a:pt x="12192000" y="1005840"/>
                </a:lnTo>
                <a:close/>
                <a:moveTo>
                  <a:pt x="0" y="0"/>
                </a:moveTo>
                <a:lnTo>
                  <a:pt x="1005840" y="0"/>
                </a:lnTo>
                <a:lnTo>
                  <a:pt x="0" y="1005840"/>
                </a:lnTo>
                <a:close/>
              </a:path>
            </a:pathLst>
          </a:custGeom>
          <a:solidFill>
            <a:srgbClr val="FD9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154236" y="1399411"/>
            <a:ext cx="1883529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5400">
                <a:gradFill>
                  <a:gsLst>
                    <a:gs pos="55000">
                      <a:schemeClr val="bg1"/>
                    </a:gs>
                    <a:gs pos="99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Bahnschrift SemiBold" panose="020B0502040204020203" pitchFamily="34" charset="0"/>
              </a:defRPr>
            </a:lvl1pPr>
          </a:lstStyle>
          <a:p>
            <a:r>
              <a:rPr lang="en-US" altLang="zh-CN" sz="16600" dirty="0"/>
              <a:t>01</a:t>
            </a:r>
            <a:endParaRPr lang="zh-CN" altLang="en-US" sz="16600" dirty="0"/>
          </a:p>
        </p:txBody>
      </p:sp>
      <p:sp>
        <p:nvSpPr>
          <p:cNvPr id="22" name="文本框 21"/>
          <p:cNvSpPr txBox="1"/>
          <p:nvPr/>
        </p:nvSpPr>
        <p:spPr>
          <a:xfrm>
            <a:off x="5583043" y="3874779"/>
            <a:ext cx="102592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tx2"/>
                </a:solidFill>
              </a:defRPr>
            </a:lvl1pPr>
          </a:lstStyle>
          <a:p>
            <a:pPr algn="ctr"/>
            <a:r>
              <a:rPr lang="zh-CN" altLang="en-US" sz="4000" dirty="0" smtClean="0">
                <a:solidFill>
                  <a:schemeClr val="bg1"/>
                </a:solidFill>
              </a:rPr>
              <a:t>背景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9" name="矩形: 圆角 28"/>
          <p:cNvSpPr/>
          <p:nvPr/>
        </p:nvSpPr>
        <p:spPr>
          <a:xfrm rot="18900000" flipV="1">
            <a:off x="556978" y="-2110022"/>
            <a:ext cx="11078044" cy="11078044"/>
          </a:xfrm>
          <a:prstGeom prst="roundRect">
            <a:avLst>
              <a:gd name="adj" fmla="val 11742"/>
            </a:avLst>
          </a:prstGeom>
          <a:noFill/>
          <a:ln w="190500">
            <a:gradFill flip="none" rotWithShape="1">
              <a:gsLst>
                <a:gs pos="13000">
                  <a:schemeClr val="accent1">
                    <a:alpha val="0"/>
                    <a:lumMod val="7000"/>
                    <a:lumOff val="93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20000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sp>
        <p:nvSpPr>
          <p:cNvPr id="30" name="矩形: 圆角 29"/>
          <p:cNvSpPr/>
          <p:nvPr/>
        </p:nvSpPr>
        <p:spPr>
          <a:xfrm rot="2700000">
            <a:off x="837162" y="-1829838"/>
            <a:ext cx="10517676" cy="10517676"/>
          </a:xfrm>
          <a:prstGeom prst="roundRect">
            <a:avLst>
              <a:gd name="adj" fmla="val 11742"/>
            </a:avLst>
          </a:prstGeom>
          <a:noFill/>
          <a:ln w="190500">
            <a:gradFill flip="none" rotWithShape="1">
              <a:gsLst>
                <a:gs pos="13000">
                  <a:schemeClr val="accent1">
                    <a:alpha val="0"/>
                    <a:lumMod val="7000"/>
                    <a:lumOff val="93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20000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: 圆角 72"/>
          <p:cNvSpPr/>
          <p:nvPr/>
        </p:nvSpPr>
        <p:spPr>
          <a:xfrm rot="18900000" flipV="1">
            <a:off x="4271715" y="1930997"/>
            <a:ext cx="3648570" cy="3648570"/>
          </a:xfrm>
          <a:prstGeom prst="roundRect">
            <a:avLst>
              <a:gd name="adj" fmla="val 14203"/>
            </a:avLst>
          </a:prstGeom>
          <a:noFill/>
          <a:ln w="95250">
            <a:gradFill flip="none" rotWithShape="1">
              <a:gsLst>
                <a:gs pos="0">
                  <a:schemeClr val="accent1">
                    <a:alpha val="0"/>
                    <a:lumMod val="7000"/>
                    <a:lumOff val="93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20000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pic>
        <p:nvPicPr>
          <p:cNvPr id="64" name="图片占位符 63"/>
          <p:cNvPicPr>
            <a:picLocks noGrp="1" noChangeAspect="1"/>
          </p:cNvPicPr>
          <p:nvPr>
            <p:ph type="pic" idx="10"/>
          </p:nvPr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>
            <a:fillRect/>
          </a:stretch>
        </p:blipFill>
        <p:spPr/>
      </p:pic>
      <p:sp>
        <p:nvSpPr>
          <p:cNvPr id="11" name="矩形: 圆角 10"/>
          <p:cNvSpPr/>
          <p:nvPr/>
        </p:nvSpPr>
        <p:spPr>
          <a:xfrm rot="18900000">
            <a:off x="-96901" y="412539"/>
            <a:ext cx="461135" cy="461135"/>
          </a:xfrm>
          <a:prstGeom prst="roundRect">
            <a:avLst>
              <a:gd name="adj" fmla="val 16488"/>
            </a:avLst>
          </a:prstGeom>
          <a:noFill/>
          <a:ln>
            <a:solidFill>
              <a:srgbClr val="FD9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 rot="18900000">
            <a:off x="-362697" y="341370"/>
            <a:ext cx="603472" cy="603472"/>
          </a:xfrm>
          <a:prstGeom prst="roundRect">
            <a:avLst>
              <a:gd name="adj" fmla="val 16488"/>
            </a:avLst>
          </a:prstGeom>
          <a:solidFill>
            <a:srgbClr val="FD9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949441" y="2181213"/>
            <a:ext cx="762464" cy="76246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 dirty="0"/>
          </a:p>
        </p:txBody>
      </p:sp>
      <p:sp>
        <p:nvSpPr>
          <p:cNvPr id="15" name="椭圆 14"/>
          <p:cNvSpPr/>
          <p:nvPr/>
        </p:nvSpPr>
        <p:spPr>
          <a:xfrm>
            <a:off x="6949441" y="4562507"/>
            <a:ext cx="762464" cy="76246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sp>
        <p:nvSpPr>
          <p:cNvPr id="5" name="椭圆 4"/>
          <p:cNvSpPr/>
          <p:nvPr/>
        </p:nvSpPr>
        <p:spPr>
          <a:xfrm>
            <a:off x="4480098" y="2181212"/>
            <a:ext cx="762464" cy="76246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sp>
        <p:nvSpPr>
          <p:cNvPr id="16" name="椭圆 15"/>
          <p:cNvSpPr/>
          <p:nvPr/>
        </p:nvSpPr>
        <p:spPr>
          <a:xfrm>
            <a:off x="4480098" y="4562508"/>
            <a:ext cx="762464" cy="76246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sp>
        <p:nvSpPr>
          <p:cNvPr id="33" name="矩形 32"/>
          <p:cNvSpPr/>
          <p:nvPr/>
        </p:nvSpPr>
        <p:spPr>
          <a:xfrm flipH="1">
            <a:off x="1391747" y="2010581"/>
            <a:ext cx="244638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chemeClr val="accent1"/>
                </a:solidFill>
              </a:rPr>
              <a:t>硬件资源共享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 flipH="1">
            <a:off x="8353864" y="2332872"/>
            <a:ext cx="3242646" cy="8079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Out-of-Order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execution, 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hardware prediction</a:t>
            </a:r>
          </a:p>
          <a:p>
            <a:pPr>
              <a:lnSpc>
                <a:spcPct val="125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caching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all essential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features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 flipH="1">
            <a:off x="8353864" y="2010581"/>
            <a:ext cx="244638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推测性</a:t>
            </a:r>
            <a:r>
              <a:rPr lang="zh-CN" altLang="en-US" sz="2000" b="1" dirty="0" smtClean="0">
                <a:solidFill>
                  <a:schemeClr val="accent1"/>
                </a:solidFill>
              </a:rPr>
              <a:t>攻击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 flipH="1">
            <a:off x="1391747" y="4391876"/>
            <a:ext cx="244638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2000" b="1" dirty="0" err="1" smtClean="0">
                <a:solidFill>
                  <a:schemeClr val="accent1"/>
                </a:solidFill>
              </a:rPr>
              <a:t>Spectre</a:t>
            </a:r>
            <a:r>
              <a:rPr lang="zh-CN" altLang="en-US" sz="2000" b="1" dirty="0" smtClean="0">
                <a:solidFill>
                  <a:schemeClr val="accent1"/>
                </a:solidFill>
              </a:rPr>
              <a:t>攻击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 flipH="1">
            <a:off x="595490" y="4714167"/>
            <a:ext cx="3242646" cy="2423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5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Speculative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</a:t>
            </a: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攻击者通过一些操作来训练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BPU</a:t>
            </a:r>
          </a:p>
          <a:p>
            <a:pPr>
              <a:lnSpc>
                <a:spcPct val="125000"/>
              </a:lnSpc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攻击者利用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的预测执行把目标的机密数据转移到微架构侧信道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中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5000"/>
              </a:lnSpc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通过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测量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Reload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内存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时间来取出目标机密数据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5000"/>
              </a:lnSpc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 flipH="1">
            <a:off x="8353864" y="4714167"/>
            <a:ext cx="3242646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out-of-order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execution</a:t>
            </a:r>
          </a:p>
          <a:p>
            <a:pPr>
              <a:lnSpc>
                <a:spcPct val="125000"/>
              </a:lnSpc>
            </a:pP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利用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乱序执行来访问受限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内存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5000"/>
              </a:lnSpc>
            </a:pP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根据所读取到的数值再编码到内存的访问，并通过缓存侧信道提取信息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5000"/>
              </a:lnSpc>
            </a:pP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5000"/>
              </a:lnSpc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 flipH="1">
            <a:off x="8353864" y="4391876"/>
            <a:ext cx="244638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000" b="1" smtClean="0">
                <a:solidFill>
                  <a:schemeClr val="accent1"/>
                </a:solidFill>
              </a:rPr>
              <a:t>Meltdown</a:t>
            </a:r>
            <a:r>
              <a:rPr lang="zh-CN" altLang="en-US" sz="2000" b="1" smtClean="0">
                <a:solidFill>
                  <a:schemeClr val="accent1"/>
                </a:solidFill>
              </a:rPr>
              <a:t>攻击     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65" name="iconfont-1192-870489"/>
          <p:cNvSpPr>
            <a:spLocks noChangeAspect="1"/>
          </p:cNvSpPr>
          <p:nvPr/>
        </p:nvSpPr>
        <p:spPr bwMode="auto">
          <a:xfrm>
            <a:off x="7162800" y="2368050"/>
            <a:ext cx="335746" cy="388790"/>
          </a:xfrm>
          <a:custGeom>
            <a:avLst/>
            <a:gdLst>
              <a:gd name="T0" fmla="*/ 6080 w 10640"/>
              <a:gd name="T1" fmla="*/ 12240 h 12320"/>
              <a:gd name="T2" fmla="*/ 1120 w 10640"/>
              <a:gd name="T3" fmla="*/ 12240 h 12320"/>
              <a:gd name="T4" fmla="*/ 0 w 10640"/>
              <a:gd name="T5" fmla="*/ 11120 h 12320"/>
              <a:gd name="T6" fmla="*/ 0 w 10640"/>
              <a:gd name="T7" fmla="*/ 1120 h 12320"/>
              <a:gd name="T8" fmla="*/ 1120 w 10640"/>
              <a:gd name="T9" fmla="*/ 0 h 12320"/>
              <a:gd name="T10" fmla="*/ 9520 w 10640"/>
              <a:gd name="T11" fmla="*/ 0 h 12320"/>
              <a:gd name="T12" fmla="*/ 10640 w 10640"/>
              <a:gd name="T13" fmla="*/ 1120 h 12320"/>
              <a:gd name="T14" fmla="*/ 10640 w 10640"/>
              <a:gd name="T15" fmla="*/ 7760 h 12320"/>
              <a:gd name="T16" fmla="*/ 10320 w 10640"/>
              <a:gd name="T17" fmla="*/ 8080 h 12320"/>
              <a:gd name="T18" fmla="*/ 10000 w 10640"/>
              <a:gd name="T19" fmla="*/ 7760 h 12320"/>
              <a:gd name="T20" fmla="*/ 10000 w 10640"/>
              <a:gd name="T21" fmla="*/ 1120 h 12320"/>
              <a:gd name="T22" fmla="*/ 9520 w 10640"/>
              <a:gd name="T23" fmla="*/ 640 h 12320"/>
              <a:gd name="T24" fmla="*/ 1120 w 10640"/>
              <a:gd name="T25" fmla="*/ 640 h 12320"/>
              <a:gd name="T26" fmla="*/ 640 w 10640"/>
              <a:gd name="T27" fmla="*/ 1120 h 12320"/>
              <a:gd name="T28" fmla="*/ 640 w 10640"/>
              <a:gd name="T29" fmla="*/ 11200 h 12320"/>
              <a:gd name="T30" fmla="*/ 1120 w 10640"/>
              <a:gd name="T31" fmla="*/ 11680 h 12320"/>
              <a:gd name="T32" fmla="*/ 6000 w 10640"/>
              <a:gd name="T33" fmla="*/ 11680 h 12320"/>
              <a:gd name="T34" fmla="*/ 6320 w 10640"/>
              <a:gd name="T35" fmla="*/ 12000 h 12320"/>
              <a:gd name="T36" fmla="*/ 6080 w 10640"/>
              <a:gd name="T37" fmla="*/ 12240 h 12320"/>
              <a:gd name="T38" fmla="*/ 6320 w 10640"/>
              <a:gd name="T39" fmla="*/ 9040 h 12320"/>
              <a:gd name="T40" fmla="*/ 2320 w 10640"/>
              <a:gd name="T41" fmla="*/ 9040 h 12320"/>
              <a:gd name="T42" fmla="*/ 2000 w 10640"/>
              <a:gd name="T43" fmla="*/ 8720 h 12320"/>
              <a:gd name="T44" fmla="*/ 2000 w 10640"/>
              <a:gd name="T45" fmla="*/ 8720 h 12320"/>
              <a:gd name="T46" fmla="*/ 2320 w 10640"/>
              <a:gd name="T47" fmla="*/ 8400 h 12320"/>
              <a:gd name="T48" fmla="*/ 6320 w 10640"/>
              <a:gd name="T49" fmla="*/ 8400 h 12320"/>
              <a:gd name="T50" fmla="*/ 6640 w 10640"/>
              <a:gd name="T51" fmla="*/ 8720 h 12320"/>
              <a:gd name="T52" fmla="*/ 6640 w 10640"/>
              <a:gd name="T53" fmla="*/ 8720 h 12320"/>
              <a:gd name="T54" fmla="*/ 6320 w 10640"/>
              <a:gd name="T55" fmla="*/ 9040 h 12320"/>
              <a:gd name="T56" fmla="*/ 8320 w 10640"/>
              <a:gd name="T57" fmla="*/ 6160 h 12320"/>
              <a:gd name="T58" fmla="*/ 2240 w 10640"/>
              <a:gd name="T59" fmla="*/ 6160 h 12320"/>
              <a:gd name="T60" fmla="*/ 1920 w 10640"/>
              <a:gd name="T61" fmla="*/ 5840 h 12320"/>
              <a:gd name="T62" fmla="*/ 1920 w 10640"/>
              <a:gd name="T63" fmla="*/ 5840 h 12320"/>
              <a:gd name="T64" fmla="*/ 2240 w 10640"/>
              <a:gd name="T65" fmla="*/ 5520 h 12320"/>
              <a:gd name="T66" fmla="*/ 8320 w 10640"/>
              <a:gd name="T67" fmla="*/ 5520 h 12320"/>
              <a:gd name="T68" fmla="*/ 8640 w 10640"/>
              <a:gd name="T69" fmla="*/ 5840 h 12320"/>
              <a:gd name="T70" fmla="*/ 8640 w 10640"/>
              <a:gd name="T71" fmla="*/ 5840 h 12320"/>
              <a:gd name="T72" fmla="*/ 8320 w 10640"/>
              <a:gd name="T73" fmla="*/ 6160 h 12320"/>
              <a:gd name="T74" fmla="*/ 8400 w 10640"/>
              <a:gd name="T75" fmla="*/ 3440 h 12320"/>
              <a:gd name="T76" fmla="*/ 2320 w 10640"/>
              <a:gd name="T77" fmla="*/ 3440 h 12320"/>
              <a:gd name="T78" fmla="*/ 2000 w 10640"/>
              <a:gd name="T79" fmla="*/ 3120 h 12320"/>
              <a:gd name="T80" fmla="*/ 2000 w 10640"/>
              <a:gd name="T81" fmla="*/ 3120 h 12320"/>
              <a:gd name="T82" fmla="*/ 2320 w 10640"/>
              <a:gd name="T83" fmla="*/ 2800 h 12320"/>
              <a:gd name="T84" fmla="*/ 8400 w 10640"/>
              <a:gd name="T85" fmla="*/ 2800 h 12320"/>
              <a:gd name="T86" fmla="*/ 8720 w 10640"/>
              <a:gd name="T87" fmla="*/ 3120 h 12320"/>
              <a:gd name="T88" fmla="*/ 8720 w 10640"/>
              <a:gd name="T89" fmla="*/ 3120 h 12320"/>
              <a:gd name="T90" fmla="*/ 8400 w 10640"/>
              <a:gd name="T91" fmla="*/ 3440 h 12320"/>
              <a:gd name="T92" fmla="*/ 10560 w 10640"/>
              <a:gd name="T93" fmla="*/ 9280 h 12320"/>
              <a:gd name="T94" fmla="*/ 10080 w 10640"/>
              <a:gd name="T95" fmla="*/ 9280 h 12320"/>
              <a:gd name="T96" fmla="*/ 8080 w 10640"/>
              <a:gd name="T97" fmla="*/ 11440 h 12320"/>
              <a:gd name="T98" fmla="*/ 7280 w 10640"/>
              <a:gd name="T99" fmla="*/ 10640 h 12320"/>
              <a:gd name="T100" fmla="*/ 6800 w 10640"/>
              <a:gd name="T101" fmla="*/ 10640 h 12320"/>
              <a:gd name="T102" fmla="*/ 6800 w 10640"/>
              <a:gd name="T103" fmla="*/ 11120 h 12320"/>
              <a:gd name="T104" fmla="*/ 7920 w 10640"/>
              <a:gd name="T105" fmla="*/ 12160 h 12320"/>
              <a:gd name="T106" fmla="*/ 8400 w 10640"/>
              <a:gd name="T107" fmla="*/ 12160 h 12320"/>
              <a:gd name="T108" fmla="*/ 10640 w 10640"/>
              <a:gd name="T109" fmla="*/ 9680 h 12320"/>
              <a:gd name="T110" fmla="*/ 10560 w 10640"/>
              <a:gd name="T111" fmla="*/ 9280 h 1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640" h="12320">
                <a:moveTo>
                  <a:pt x="6080" y="12240"/>
                </a:moveTo>
                <a:lnTo>
                  <a:pt x="1120" y="12240"/>
                </a:lnTo>
                <a:cubicBezTo>
                  <a:pt x="480" y="12240"/>
                  <a:pt x="0" y="11760"/>
                  <a:pt x="0" y="11120"/>
                </a:cubicBezTo>
                <a:lnTo>
                  <a:pt x="0" y="1120"/>
                </a:lnTo>
                <a:cubicBezTo>
                  <a:pt x="0" y="480"/>
                  <a:pt x="480" y="0"/>
                  <a:pt x="1120" y="0"/>
                </a:cubicBezTo>
                <a:lnTo>
                  <a:pt x="9520" y="0"/>
                </a:lnTo>
                <a:cubicBezTo>
                  <a:pt x="10160" y="0"/>
                  <a:pt x="10640" y="480"/>
                  <a:pt x="10640" y="1120"/>
                </a:cubicBezTo>
                <a:lnTo>
                  <a:pt x="10640" y="7760"/>
                </a:lnTo>
                <a:cubicBezTo>
                  <a:pt x="10640" y="7920"/>
                  <a:pt x="10480" y="8080"/>
                  <a:pt x="10320" y="8080"/>
                </a:cubicBezTo>
                <a:cubicBezTo>
                  <a:pt x="10160" y="8080"/>
                  <a:pt x="10000" y="7920"/>
                  <a:pt x="10000" y="7760"/>
                </a:cubicBezTo>
                <a:lnTo>
                  <a:pt x="10000" y="1120"/>
                </a:lnTo>
                <a:cubicBezTo>
                  <a:pt x="10000" y="880"/>
                  <a:pt x="9760" y="640"/>
                  <a:pt x="9520" y="640"/>
                </a:cubicBezTo>
                <a:lnTo>
                  <a:pt x="1120" y="640"/>
                </a:lnTo>
                <a:cubicBezTo>
                  <a:pt x="880" y="640"/>
                  <a:pt x="640" y="880"/>
                  <a:pt x="640" y="1120"/>
                </a:cubicBezTo>
                <a:lnTo>
                  <a:pt x="640" y="11200"/>
                </a:lnTo>
                <a:cubicBezTo>
                  <a:pt x="640" y="11440"/>
                  <a:pt x="880" y="11680"/>
                  <a:pt x="1120" y="11680"/>
                </a:cubicBezTo>
                <a:lnTo>
                  <a:pt x="6000" y="11680"/>
                </a:lnTo>
                <a:cubicBezTo>
                  <a:pt x="6160" y="11680"/>
                  <a:pt x="6320" y="11840"/>
                  <a:pt x="6320" y="12000"/>
                </a:cubicBezTo>
                <a:cubicBezTo>
                  <a:pt x="6320" y="12160"/>
                  <a:pt x="6240" y="12240"/>
                  <a:pt x="6080" y="12240"/>
                </a:cubicBezTo>
                <a:close/>
                <a:moveTo>
                  <a:pt x="6320" y="9040"/>
                </a:moveTo>
                <a:lnTo>
                  <a:pt x="2320" y="9040"/>
                </a:lnTo>
                <a:cubicBezTo>
                  <a:pt x="2160" y="9040"/>
                  <a:pt x="2000" y="8880"/>
                  <a:pt x="2000" y="8720"/>
                </a:cubicBezTo>
                <a:lnTo>
                  <a:pt x="2000" y="8720"/>
                </a:lnTo>
                <a:cubicBezTo>
                  <a:pt x="2000" y="8560"/>
                  <a:pt x="2160" y="8400"/>
                  <a:pt x="2320" y="8400"/>
                </a:cubicBezTo>
                <a:lnTo>
                  <a:pt x="6320" y="8400"/>
                </a:lnTo>
                <a:cubicBezTo>
                  <a:pt x="6480" y="8400"/>
                  <a:pt x="6640" y="8560"/>
                  <a:pt x="6640" y="8720"/>
                </a:cubicBezTo>
                <a:lnTo>
                  <a:pt x="6640" y="8720"/>
                </a:lnTo>
                <a:cubicBezTo>
                  <a:pt x="6560" y="8880"/>
                  <a:pt x="6480" y="9040"/>
                  <a:pt x="6320" y="9040"/>
                </a:cubicBezTo>
                <a:close/>
                <a:moveTo>
                  <a:pt x="8320" y="6160"/>
                </a:moveTo>
                <a:lnTo>
                  <a:pt x="2240" y="6160"/>
                </a:lnTo>
                <a:cubicBezTo>
                  <a:pt x="2080" y="6160"/>
                  <a:pt x="1920" y="6000"/>
                  <a:pt x="1920" y="5840"/>
                </a:cubicBezTo>
                <a:lnTo>
                  <a:pt x="1920" y="5840"/>
                </a:lnTo>
                <a:cubicBezTo>
                  <a:pt x="1920" y="5680"/>
                  <a:pt x="2080" y="5520"/>
                  <a:pt x="2240" y="5520"/>
                </a:cubicBezTo>
                <a:lnTo>
                  <a:pt x="8320" y="5520"/>
                </a:lnTo>
                <a:cubicBezTo>
                  <a:pt x="8480" y="5520"/>
                  <a:pt x="8640" y="5680"/>
                  <a:pt x="8640" y="5840"/>
                </a:cubicBezTo>
                <a:lnTo>
                  <a:pt x="8640" y="5840"/>
                </a:lnTo>
                <a:cubicBezTo>
                  <a:pt x="8640" y="6000"/>
                  <a:pt x="8480" y="6160"/>
                  <a:pt x="8320" y="6160"/>
                </a:cubicBezTo>
                <a:close/>
                <a:moveTo>
                  <a:pt x="8400" y="3440"/>
                </a:moveTo>
                <a:lnTo>
                  <a:pt x="2320" y="3440"/>
                </a:lnTo>
                <a:cubicBezTo>
                  <a:pt x="2160" y="3440"/>
                  <a:pt x="2000" y="3280"/>
                  <a:pt x="2000" y="3120"/>
                </a:cubicBezTo>
                <a:lnTo>
                  <a:pt x="2000" y="3120"/>
                </a:lnTo>
                <a:cubicBezTo>
                  <a:pt x="2000" y="2960"/>
                  <a:pt x="2160" y="2800"/>
                  <a:pt x="2320" y="2800"/>
                </a:cubicBezTo>
                <a:lnTo>
                  <a:pt x="8400" y="2800"/>
                </a:lnTo>
                <a:cubicBezTo>
                  <a:pt x="8560" y="2800"/>
                  <a:pt x="8720" y="2960"/>
                  <a:pt x="8720" y="3120"/>
                </a:cubicBezTo>
                <a:lnTo>
                  <a:pt x="8720" y="3120"/>
                </a:lnTo>
                <a:cubicBezTo>
                  <a:pt x="8720" y="3280"/>
                  <a:pt x="8560" y="3440"/>
                  <a:pt x="8400" y="3440"/>
                </a:cubicBezTo>
                <a:close/>
                <a:moveTo>
                  <a:pt x="10560" y="9280"/>
                </a:moveTo>
                <a:cubicBezTo>
                  <a:pt x="10400" y="9120"/>
                  <a:pt x="10160" y="9120"/>
                  <a:pt x="10080" y="9280"/>
                </a:cubicBezTo>
                <a:lnTo>
                  <a:pt x="8080" y="11440"/>
                </a:lnTo>
                <a:lnTo>
                  <a:pt x="7280" y="10640"/>
                </a:lnTo>
                <a:cubicBezTo>
                  <a:pt x="7120" y="10480"/>
                  <a:pt x="6880" y="10480"/>
                  <a:pt x="6800" y="10640"/>
                </a:cubicBezTo>
                <a:cubicBezTo>
                  <a:pt x="6720" y="10800"/>
                  <a:pt x="6640" y="11040"/>
                  <a:pt x="6800" y="11120"/>
                </a:cubicBezTo>
                <a:lnTo>
                  <a:pt x="7920" y="12160"/>
                </a:lnTo>
                <a:cubicBezTo>
                  <a:pt x="8080" y="12320"/>
                  <a:pt x="8320" y="12320"/>
                  <a:pt x="8400" y="12160"/>
                </a:cubicBezTo>
                <a:lnTo>
                  <a:pt x="10640" y="9680"/>
                </a:lnTo>
                <a:cubicBezTo>
                  <a:pt x="10640" y="9600"/>
                  <a:pt x="10640" y="9360"/>
                  <a:pt x="10560" y="92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6" name="iconfont-1192-812033"/>
          <p:cNvSpPr>
            <a:spLocks noChangeAspect="1"/>
          </p:cNvSpPr>
          <p:nvPr/>
        </p:nvSpPr>
        <p:spPr bwMode="auto">
          <a:xfrm>
            <a:off x="7115412" y="4726199"/>
            <a:ext cx="430522" cy="435082"/>
          </a:xfrm>
          <a:custGeom>
            <a:avLst/>
            <a:gdLst>
              <a:gd name="T0" fmla="*/ 11174 w 12985"/>
              <a:gd name="T1" fmla="*/ 211 h 13120"/>
              <a:gd name="T2" fmla="*/ 8811 w 12985"/>
              <a:gd name="T3" fmla="*/ 1810 h 13120"/>
              <a:gd name="T4" fmla="*/ 8805 w 12985"/>
              <a:gd name="T5" fmla="*/ 2528 h 13120"/>
              <a:gd name="T6" fmla="*/ 3982 w 12985"/>
              <a:gd name="T7" fmla="*/ 4138 h 13120"/>
              <a:gd name="T8" fmla="*/ 2574 w 12985"/>
              <a:gd name="T9" fmla="*/ 3083 h 13120"/>
              <a:gd name="T10" fmla="*/ 210 w 12985"/>
              <a:gd name="T11" fmla="*/ 4683 h 13120"/>
              <a:gd name="T12" fmla="*/ 1810 w 12985"/>
              <a:gd name="T13" fmla="*/ 7046 h 13120"/>
              <a:gd name="T14" fmla="*/ 3510 w 12985"/>
              <a:gd name="T15" fmla="*/ 6590 h 13120"/>
              <a:gd name="T16" fmla="*/ 7388 w 12985"/>
              <a:gd name="T17" fmla="*/ 9877 h 13120"/>
              <a:gd name="T18" fmla="*/ 7127 w 12985"/>
              <a:gd name="T19" fmla="*/ 10545 h 13120"/>
              <a:gd name="T20" fmla="*/ 8727 w 12985"/>
              <a:gd name="T21" fmla="*/ 12909 h 13120"/>
              <a:gd name="T22" fmla="*/ 11091 w 12985"/>
              <a:gd name="T23" fmla="*/ 11309 h 13120"/>
              <a:gd name="T24" fmla="*/ 9491 w 12985"/>
              <a:gd name="T25" fmla="*/ 8945 h 13120"/>
              <a:gd name="T26" fmla="*/ 7791 w 12985"/>
              <a:gd name="T27" fmla="*/ 9402 h 13120"/>
              <a:gd name="T28" fmla="*/ 3913 w 12985"/>
              <a:gd name="T29" fmla="*/ 6115 h 13120"/>
              <a:gd name="T30" fmla="*/ 4174 w 12985"/>
              <a:gd name="T31" fmla="*/ 5447 h 13120"/>
              <a:gd name="T32" fmla="*/ 4180 w 12985"/>
              <a:gd name="T33" fmla="*/ 4729 h 13120"/>
              <a:gd name="T34" fmla="*/ 9002 w 12985"/>
              <a:gd name="T35" fmla="*/ 3119 h 13120"/>
              <a:gd name="T36" fmla="*/ 10410 w 12985"/>
              <a:gd name="T37" fmla="*/ 4174 h 13120"/>
              <a:gd name="T38" fmla="*/ 12774 w 12985"/>
              <a:gd name="T39" fmla="*/ 2574 h 13120"/>
              <a:gd name="T40" fmla="*/ 11174 w 12985"/>
              <a:gd name="T41" fmla="*/ 211 h 13120"/>
              <a:gd name="T42" fmla="*/ 1928 w 12985"/>
              <a:gd name="T43" fmla="*/ 6435 h 13120"/>
              <a:gd name="T44" fmla="*/ 822 w 12985"/>
              <a:gd name="T45" fmla="*/ 4801 h 13120"/>
              <a:gd name="T46" fmla="*/ 2456 w 12985"/>
              <a:gd name="T47" fmla="*/ 3694 h 13120"/>
              <a:gd name="T48" fmla="*/ 3562 w 12985"/>
              <a:gd name="T49" fmla="*/ 5329 h 13120"/>
              <a:gd name="T50" fmla="*/ 1928 w 12985"/>
              <a:gd name="T51" fmla="*/ 6435 h 13120"/>
              <a:gd name="T52" fmla="*/ 9373 w 12985"/>
              <a:gd name="T53" fmla="*/ 9557 h 13120"/>
              <a:gd name="T54" fmla="*/ 10480 w 12985"/>
              <a:gd name="T55" fmla="*/ 11191 h 13120"/>
              <a:gd name="T56" fmla="*/ 8845 w 12985"/>
              <a:gd name="T57" fmla="*/ 12297 h 13120"/>
              <a:gd name="T58" fmla="*/ 7739 w 12985"/>
              <a:gd name="T59" fmla="*/ 10663 h 13120"/>
              <a:gd name="T60" fmla="*/ 9373 w 12985"/>
              <a:gd name="T61" fmla="*/ 9557 h 13120"/>
              <a:gd name="T62" fmla="*/ 12163 w 12985"/>
              <a:gd name="T63" fmla="*/ 2456 h 13120"/>
              <a:gd name="T64" fmla="*/ 10528 w 12985"/>
              <a:gd name="T65" fmla="*/ 3562 h 13120"/>
              <a:gd name="T66" fmla="*/ 9423 w 12985"/>
              <a:gd name="T67" fmla="*/ 1928 h 13120"/>
              <a:gd name="T68" fmla="*/ 11056 w 12985"/>
              <a:gd name="T69" fmla="*/ 822 h 13120"/>
              <a:gd name="T70" fmla="*/ 12163 w 12985"/>
              <a:gd name="T71" fmla="*/ 2456 h 13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985" h="13120">
                <a:moveTo>
                  <a:pt x="11174" y="211"/>
                </a:moveTo>
                <a:cubicBezTo>
                  <a:pt x="10082" y="0"/>
                  <a:pt x="9022" y="718"/>
                  <a:pt x="8811" y="1810"/>
                </a:cubicBezTo>
                <a:cubicBezTo>
                  <a:pt x="8764" y="2054"/>
                  <a:pt x="8766" y="2296"/>
                  <a:pt x="8805" y="2528"/>
                </a:cubicBezTo>
                <a:lnTo>
                  <a:pt x="3982" y="4138"/>
                </a:lnTo>
                <a:cubicBezTo>
                  <a:pt x="3708" y="3608"/>
                  <a:pt x="3204" y="3204"/>
                  <a:pt x="2574" y="3083"/>
                </a:cubicBezTo>
                <a:cubicBezTo>
                  <a:pt x="1481" y="2872"/>
                  <a:pt x="421" y="3590"/>
                  <a:pt x="210" y="4683"/>
                </a:cubicBezTo>
                <a:cubicBezTo>
                  <a:pt x="0" y="5775"/>
                  <a:pt x="718" y="6836"/>
                  <a:pt x="1810" y="7046"/>
                </a:cubicBezTo>
                <a:cubicBezTo>
                  <a:pt x="2440" y="7168"/>
                  <a:pt x="3058" y="6979"/>
                  <a:pt x="3510" y="6590"/>
                </a:cubicBezTo>
                <a:lnTo>
                  <a:pt x="7388" y="9877"/>
                </a:lnTo>
                <a:cubicBezTo>
                  <a:pt x="7266" y="10077"/>
                  <a:pt x="7174" y="10301"/>
                  <a:pt x="7127" y="10545"/>
                </a:cubicBezTo>
                <a:cubicBezTo>
                  <a:pt x="6917" y="11638"/>
                  <a:pt x="7635" y="12698"/>
                  <a:pt x="8727" y="12909"/>
                </a:cubicBezTo>
                <a:cubicBezTo>
                  <a:pt x="9820" y="13120"/>
                  <a:pt x="10881" y="12402"/>
                  <a:pt x="11091" y="11309"/>
                </a:cubicBezTo>
                <a:cubicBezTo>
                  <a:pt x="11302" y="10216"/>
                  <a:pt x="10584" y="9156"/>
                  <a:pt x="9491" y="8945"/>
                </a:cubicBezTo>
                <a:cubicBezTo>
                  <a:pt x="8861" y="8824"/>
                  <a:pt x="8243" y="9012"/>
                  <a:pt x="7791" y="9402"/>
                </a:cubicBezTo>
                <a:lnTo>
                  <a:pt x="3913" y="6115"/>
                </a:lnTo>
                <a:cubicBezTo>
                  <a:pt x="4036" y="5914"/>
                  <a:pt x="4127" y="5690"/>
                  <a:pt x="4174" y="5447"/>
                </a:cubicBezTo>
                <a:cubicBezTo>
                  <a:pt x="4221" y="5203"/>
                  <a:pt x="4219" y="4961"/>
                  <a:pt x="4180" y="4729"/>
                </a:cubicBezTo>
                <a:lnTo>
                  <a:pt x="9002" y="3119"/>
                </a:lnTo>
                <a:cubicBezTo>
                  <a:pt x="9277" y="3648"/>
                  <a:pt x="9781" y="4053"/>
                  <a:pt x="10410" y="4174"/>
                </a:cubicBezTo>
                <a:cubicBezTo>
                  <a:pt x="11503" y="4385"/>
                  <a:pt x="12564" y="3667"/>
                  <a:pt x="12774" y="2574"/>
                </a:cubicBezTo>
                <a:cubicBezTo>
                  <a:pt x="12985" y="1481"/>
                  <a:pt x="12267" y="421"/>
                  <a:pt x="11174" y="211"/>
                </a:cubicBezTo>
                <a:close/>
                <a:moveTo>
                  <a:pt x="1928" y="6435"/>
                </a:moveTo>
                <a:cubicBezTo>
                  <a:pt x="1173" y="6289"/>
                  <a:pt x="676" y="5556"/>
                  <a:pt x="822" y="4801"/>
                </a:cubicBezTo>
                <a:cubicBezTo>
                  <a:pt x="968" y="4045"/>
                  <a:pt x="1701" y="3549"/>
                  <a:pt x="2456" y="3694"/>
                </a:cubicBezTo>
                <a:cubicBezTo>
                  <a:pt x="3212" y="3840"/>
                  <a:pt x="3708" y="4573"/>
                  <a:pt x="3562" y="5329"/>
                </a:cubicBezTo>
                <a:cubicBezTo>
                  <a:pt x="3417" y="6084"/>
                  <a:pt x="2684" y="6580"/>
                  <a:pt x="1928" y="6435"/>
                </a:cubicBezTo>
                <a:close/>
                <a:moveTo>
                  <a:pt x="9373" y="9557"/>
                </a:moveTo>
                <a:cubicBezTo>
                  <a:pt x="10129" y="9703"/>
                  <a:pt x="10625" y="10436"/>
                  <a:pt x="10480" y="11191"/>
                </a:cubicBezTo>
                <a:cubicBezTo>
                  <a:pt x="10334" y="11947"/>
                  <a:pt x="9601" y="12443"/>
                  <a:pt x="8845" y="12297"/>
                </a:cubicBezTo>
                <a:cubicBezTo>
                  <a:pt x="8090" y="12152"/>
                  <a:pt x="7593" y="11419"/>
                  <a:pt x="7739" y="10663"/>
                </a:cubicBezTo>
                <a:cubicBezTo>
                  <a:pt x="7885" y="9908"/>
                  <a:pt x="8618" y="9412"/>
                  <a:pt x="9373" y="9557"/>
                </a:cubicBezTo>
                <a:close/>
                <a:moveTo>
                  <a:pt x="12163" y="2456"/>
                </a:moveTo>
                <a:cubicBezTo>
                  <a:pt x="12017" y="3212"/>
                  <a:pt x="11284" y="3708"/>
                  <a:pt x="10528" y="3562"/>
                </a:cubicBezTo>
                <a:cubicBezTo>
                  <a:pt x="9773" y="3417"/>
                  <a:pt x="9277" y="2684"/>
                  <a:pt x="9423" y="1928"/>
                </a:cubicBezTo>
                <a:cubicBezTo>
                  <a:pt x="9568" y="1173"/>
                  <a:pt x="10301" y="677"/>
                  <a:pt x="11056" y="822"/>
                </a:cubicBezTo>
                <a:cubicBezTo>
                  <a:pt x="11812" y="968"/>
                  <a:pt x="12308" y="1701"/>
                  <a:pt x="12163" y="24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9" name="iconfont-11964-5737192"/>
          <p:cNvSpPr>
            <a:spLocks noChangeAspect="1"/>
          </p:cNvSpPr>
          <p:nvPr/>
        </p:nvSpPr>
        <p:spPr bwMode="auto">
          <a:xfrm>
            <a:off x="4659630" y="4790356"/>
            <a:ext cx="403400" cy="306767"/>
          </a:xfrm>
          <a:custGeom>
            <a:avLst/>
            <a:gdLst>
              <a:gd name="T0" fmla="*/ 11349 w 12800"/>
              <a:gd name="T1" fmla="*/ 9734 h 9734"/>
              <a:gd name="T2" fmla="*/ 1451 w 12800"/>
              <a:gd name="T3" fmla="*/ 9734 h 9734"/>
              <a:gd name="T4" fmla="*/ 0 w 12800"/>
              <a:gd name="T5" fmla="*/ 8283 h 9734"/>
              <a:gd name="T6" fmla="*/ 0 w 12800"/>
              <a:gd name="T7" fmla="*/ 1451 h 9734"/>
              <a:gd name="T8" fmla="*/ 1451 w 12800"/>
              <a:gd name="T9" fmla="*/ 0 h 9734"/>
              <a:gd name="T10" fmla="*/ 11349 w 12800"/>
              <a:gd name="T11" fmla="*/ 0 h 9734"/>
              <a:gd name="T12" fmla="*/ 12800 w 12800"/>
              <a:gd name="T13" fmla="*/ 1451 h 9734"/>
              <a:gd name="T14" fmla="*/ 12800 w 12800"/>
              <a:gd name="T15" fmla="*/ 8283 h 9734"/>
              <a:gd name="T16" fmla="*/ 11349 w 12800"/>
              <a:gd name="T17" fmla="*/ 9734 h 9734"/>
              <a:gd name="T18" fmla="*/ 1451 w 12800"/>
              <a:gd name="T19" fmla="*/ 534 h 9734"/>
              <a:gd name="T20" fmla="*/ 533 w 12800"/>
              <a:gd name="T21" fmla="*/ 1451 h 9734"/>
              <a:gd name="T22" fmla="*/ 533 w 12800"/>
              <a:gd name="T23" fmla="*/ 8283 h 9734"/>
              <a:gd name="T24" fmla="*/ 1451 w 12800"/>
              <a:gd name="T25" fmla="*/ 9200 h 9734"/>
              <a:gd name="T26" fmla="*/ 11349 w 12800"/>
              <a:gd name="T27" fmla="*/ 9200 h 9734"/>
              <a:gd name="T28" fmla="*/ 12267 w 12800"/>
              <a:gd name="T29" fmla="*/ 8283 h 9734"/>
              <a:gd name="T30" fmla="*/ 12267 w 12800"/>
              <a:gd name="T31" fmla="*/ 1451 h 9734"/>
              <a:gd name="T32" fmla="*/ 11349 w 12800"/>
              <a:gd name="T33" fmla="*/ 534 h 9734"/>
              <a:gd name="T34" fmla="*/ 1451 w 12800"/>
              <a:gd name="T35" fmla="*/ 534 h 9734"/>
              <a:gd name="T36" fmla="*/ 6137 w 12800"/>
              <a:gd name="T37" fmla="*/ 5210 h 9734"/>
              <a:gd name="T38" fmla="*/ 606 w 12800"/>
              <a:gd name="T39" fmla="*/ 687 h 9734"/>
              <a:gd name="T40" fmla="*/ 944 w 12800"/>
              <a:gd name="T41" fmla="*/ 274 h 9734"/>
              <a:gd name="T42" fmla="*/ 6139 w 12800"/>
              <a:gd name="T43" fmla="*/ 4523 h 9734"/>
              <a:gd name="T44" fmla="*/ 11672 w 12800"/>
              <a:gd name="T45" fmla="*/ 60 h 9734"/>
              <a:gd name="T46" fmla="*/ 12007 w 12800"/>
              <a:gd name="T47" fmla="*/ 474 h 9734"/>
              <a:gd name="T48" fmla="*/ 6137 w 12800"/>
              <a:gd name="T49" fmla="*/ 5210 h 9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800" h="9734">
                <a:moveTo>
                  <a:pt x="11349" y="9734"/>
                </a:moveTo>
                <a:lnTo>
                  <a:pt x="1451" y="9734"/>
                </a:lnTo>
                <a:cubicBezTo>
                  <a:pt x="650" y="9733"/>
                  <a:pt x="1" y="9084"/>
                  <a:pt x="0" y="8283"/>
                </a:cubicBezTo>
                <a:lnTo>
                  <a:pt x="0" y="1451"/>
                </a:lnTo>
                <a:cubicBezTo>
                  <a:pt x="0" y="651"/>
                  <a:pt x="651" y="0"/>
                  <a:pt x="1451" y="0"/>
                </a:cubicBezTo>
                <a:lnTo>
                  <a:pt x="11349" y="0"/>
                </a:lnTo>
                <a:cubicBezTo>
                  <a:pt x="12149" y="0"/>
                  <a:pt x="12800" y="651"/>
                  <a:pt x="12800" y="1451"/>
                </a:cubicBezTo>
                <a:lnTo>
                  <a:pt x="12800" y="8283"/>
                </a:lnTo>
                <a:cubicBezTo>
                  <a:pt x="12800" y="9083"/>
                  <a:pt x="12149" y="9734"/>
                  <a:pt x="11349" y="9734"/>
                </a:cubicBezTo>
                <a:close/>
                <a:moveTo>
                  <a:pt x="1451" y="534"/>
                </a:moveTo>
                <a:cubicBezTo>
                  <a:pt x="945" y="534"/>
                  <a:pt x="534" y="945"/>
                  <a:pt x="533" y="1451"/>
                </a:cubicBezTo>
                <a:lnTo>
                  <a:pt x="533" y="8283"/>
                </a:lnTo>
                <a:cubicBezTo>
                  <a:pt x="534" y="8789"/>
                  <a:pt x="945" y="9200"/>
                  <a:pt x="1451" y="9200"/>
                </a:cubicBezTo>
                <a:lnTo>
                  <a:pt x="11349" y="9200"/>
                </a:lnTo>
                <a:cubicBezTo>
                  <a:pt x="11856" y="9200"/>
                  <a:pt x="12266" y="8789"/>
                  <a:pt x="12267" y="8283"/>
                </a:cubicBezTo>
                <a:lnTo>
                  <a:pt x="12267" y="1451"/>
                </a:lnTo>
                <a:cubicBezTo>
                  <a:pt x="12266" y="945"/>
                  <a:pt x="11856" y="534"/>
                  <a:pt x="11349" y="534"/>
                </a:cubicBezTo>
                <a:lnTo>
                  <a:pt x="1451" y="534"/>
                </a:lnTo>
                <a:close/>
                <a:moveTo>
                  <a:pt x="6137" y="5210"/>
                </a:moveTo>
                <a:lnTo>
                  <a:pt x="606" y="687"/>
                </a:lnTo>
                <a:lnTo>
                  <a:pt x="944" y="274"/>
                </a:lnTo>
                <a:lnTo>
                  <a:pt x="6139" y="4523"/>
                </a:lnTo>
                <a:lnTo>
                  <a:pt x="11672" y="60"/>
                </a:lnTo>
                <a:lnTo>
                  <a:pt x="12007" y="474"/>
                </a:lnTo>
                <a:lnTo>
                  <a:pt x="6137" y="52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0" name="iconfont-11894-5690163"/>
          <p:cNvSpPr>
            <a:spLocks noChangeAspect="1"/>
          </p:cNvSpPr>
          <p:nvPr/>
        </p:nvSpPr>
        <p:spPr bwMode="auto">
          <a:xfrm>
            <a:off x="4663578" y="2366559"/>
            <a:ext cx="395505" cy="391771"/>
          </a:xfrm>
          <a:custGeom>
            <a:avLst/>
            <a:gdLst>
              <a:gd name="T0" fmla="*/ 12297 w 12800"/>
              <a:gd name="T1" fmla="*/ 12681 h 12681"/>
              <a:gd name="T2" fmla="*/ 503 w 12800"/>
              <a:gd name="T3" fmla="*/ 12681 h 12681"/>
              <a:gd name="T4" fmla="*/ 0 w 12800"/>
              <a:gd name="T5" fmla="*/ 12178 h 12681"/>
              <a:gd name="T6" fmla="*/ 0 w 12800"/>
              <a:gd name="T7" fmla="*/ 1695 h 12681"/>
              <a:gd name="T8" fmla="*/ 503 w 12800"/>
              <a:gd name="T9" fmla="*/ 1191 h 12681"/>
              <a:gd name="T10" fmla="*/ 2471 w 12800"/>
              <a:gd name="T11" fmla="*/ 1191 h 12681"/>
              <a:gd name="T12" fmla="*/ 2471 w 12800"/>
              <a:gd name="T13" fmla="*/ 1725 h 12681"/>
              <a:gd name="T14" fmla="*/ 533 w 12800"/>
              <a:gd name="T15" fmla="*/ 1725 h 12681"/>
              <a:gd name="T16" fmla="*/ 533 w 12800"/>
              <a:gd name="T17" fmla="*/ 12147 h 12681"/>
              <a:gd name="T18" fmla="*/ 12267 w 12800"/>
              <a:gd name="T19" fmla="*/ 12147 h 12681"/>
              <a:gd name="T20" fmla="*/ 12267 w 12800"/>
              <a:gd name="T21" fmla="*/ 1725 h 12681"/>
              <a:gd name="T22" fmla="*/ 10320 w 12800"/>
              <a:gd name="T23" fmla="*/ 1725 h 12681"/>
              <a:gd name="T24" fmla="*/ 10320 w 12800"/>
              <a:gd name="T25" fmla="*/ 1191 h 12681"/>
              <a:gd name="T26" fmla="*/ 12297 w 12800"/>
              <a:gd name="T27" fmla="*/ 1191 h 12681"/>
              <a:gd name="T28" fmla="*/ 12800 w 12800"/>
              <a:gd name="T29" fmla="*/ 1695 h 12681"/>
              <a:gd name="T30" fmla="*/ 12800 w 12800"/>
              <a:gd name="T31" fmla="*/ 12178 h 12681"/>
              <a:gd name="T32" fmla="*/ 12297 w 12800"/>
              <a:gd name="T33" fmla="*/ 12681 h 12681"/>
              <a:gd name="T34" fmla="*/ 267 w 12800"/>
              <a:gd name="T35" fmla="*/ 4562 h 12681"/>
              <a:gd name="T36" fmla="*/ 12533 w 12800"/>
              <a:gd name="T37" fmla="*/ 4562 h 12681"/>
              <a:gd name="T38" fmla="*/ 12533 w 12800"/>
              <a:gd name="T39" fmla="*/ 5095 h 12681"/>
              <a:gd name="T40" fmla="*/ 267 w 12800"/>
              <a:gd name="T41" fmla="*/ 5095 h 12681"/>
              <a:gd name="T42" fmla="*/ 267 w 12800"/>
              <a:gd name="T43" fmla="*/ 4562 h 12681"/>
              <a:gd name="T44" fmla="*/ 4242 w 12800"/>
              <a:gd name="T45" fmla="*/ 2798 h 12681"/>
              <a:gd name="T46" fmla="*/ 2924 w 12800"/>
              <a:gd name="T47" fmla="*/ 2798 h 12681"/>
              <a:gd name="T48" fmla="*/ 2449 w 12800"/>
              <a:gd name="T49" fmla="*/ 2373 h 12681"/>
              <a:gd name="T50" fmla="*/ 2449 w 12800"/>
              <a:gd name="T51" fmla="*/ 425 h 12681"/>
              <a:gd name="T52" fmla="*/ 2924 w 12800"/>
              <a:gd name="T53" fmla="*/ 0 h 12681"/>
              <a:gd name="T54" fmla="*/ 4242 w 12800"/>
              <a:gd name="T55" fmla="*/ 0 h 12681"/>
              <a:gd name="T56" fmla="*/ 4717 w 12800"/>
              <a:gd name="T57" fmla="*/ 425 h 12681"/>
              <a:gd name="T58" fmla="*/ 4717 w 12800"/>
              <a:gd name="T59" fmla="*/ 2373 h 12681"/>
              <a:gd name="T60" fmla="*/ 4242 w 12800"/>
              <a:gd name="T61" fmla="*/ 2798 h 12681"/>
              <a:gd name="T62" fmla="*/ 2982 w 12800"/>
              <a:gd name="T63" fmla="*/ 2265 h 12681"/>
              <a:gd name="T64" fmla="*/ 4184 w 12800"/>
              <a:gd name="T65" fmla="*/ 2265 h 12681"/>
              <a:gd name="T66" fmla="*/ 4184 w 12800"/>
              <a:gd name="T67" fmla="*/ 533 h 12681"/>
              <a:gd name="T68" fmla="*/ 2982 w 12800"/>
              <a:gd name="T69" fmla="*/ 533 h 12681"/>
              <a:gd name="T70" fmla="*/ 2982 w 12800"/>
              <a:gd name="T71" fmla="*/ 2265 h 12681"/>
              <a:gd name="T72" fmla="*/ 9875 w 12800"/>
              <a:gd name="T73" fmla="*/ 2798 h 12681"/>
              <a:gd name="T74" fmla="*/ 8558 w 12800"/>
              <a:gd name="T75" fmla="*/ 2798 h 12681"/>
              <a:gd name="T76" fmla="*/ 8083 w 12800"/>
              <a:gd name="T77" fmla="*/ 2373 h 12681"/>
              <a:gd name="T78" fmla="*/ 8083 w 12800"/>
              <a:gd name="T79" fmla="*/ 425 h 12681"/>
              <a:gd name="T80" fmla="*/ 8558 w 12800"/>
              <a:gd name="T81" fmla="*/ 0 h 12681"/>
              <a:gd name="T82" fmla="*/ 9875 w 12800"/>
              <a:gd name="T83" fmla="*/ 0 h 12681"/>
              <a:gd name="T84" fmla="*/ 10350 w 12800"/>
              <a:gd name="T85" fmla="*/ 425 h 12681"/>
              <a:gd name="T86" fmla="*/ 10350 w 12800"/>
              <a:gd name="T87" fmla="*/ 2373 h 12681"/>
              <a:gd name="T88" fmla="*/ 9875 w 12800"/>
              <a:gd name="T89" fmla="*/ 2798 h 12681"/>
              <a:gd name="T90" fmla="*/ 8616 w 12800"/>
              <a:gd name="T91" fmla="*/ 2265 h 12681"/>
              <a:gd name="T92" fmla="*/ 9817 w 12800"/>
              <a:gd name="T93" fmla="*/ 2265 h 12681"/>
              <a:gd name="T94" fmla="*/ 9817 w 12800"/>
              <a:gd name="T95" fmla="*/ 533 h 12681"/>
              <a:gd name="T96" fmla="*/ 8616 w 12800"/>
              <a:gd name="T97" fmla="*/ 533 h 12681"/>
              <a:gd name="T98" fmla="*/ 8616 w 12800"/>
              <a:gd name="T99" fmla="*/ 2265 h 12681"/>
              <a:gd name="T100" fmla="*/ 4689 w 12800"/>
              <a:gd name="T101" fmla="*/ 1191 h 12681"/>
              <a:gd name="T102" fmla="*/ 8117 w 12800"/>
              <a:gd name="T103" fmla="*/ 1191 h 12681"/>
              <a:gd name="T104" fmla="*/ 8117 w 12800"/>
              <a:gd name="T105" fmla="*/ 1724 h 12681"/>
              <a:gd name="T106" fmla="*/ 4689 w 12800"/>
              <a:gd name="T107" fmla="*/ 1724 h 12681"/>
              <a:gd name="T108" fmla="*/ 4689 w 12800"/>
              <a:gd name="T109" fmla="*/ 1191 h 12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800" h="12681">
                <a:moveTo>
                  <a:pt x="12297" y="12681"/>
                </a:moveTo>
                <a:lnTo>
                  <a:pt x="503" y="12681"/>
                </a:lnTo>
                <a:cubicBezTo>
                  <a:pt x="226" y="12680"/>
                  <a:pt x="1" y="12455"/>
                  <a:pt x="0" y="12178"/>
                </a:cubicBezTo>
                <a:lnTo>
                  <a:pt x="0" y="1695"/>
                </a:lnTo>
                <a:cubicBezTo>
                  <a:pt x="0" y="1417"/>
                  <a:pt x="226" y="1191"/>
                  <a:pt x="503" y="1191"/>
                </a:cubicBezTo>
                <a:lnTo>
                  <a:pt x="2471" y="1191"/>
                </a:lnTo>
                <a:lnTo>
                  <a:pt x="2471" y="1725"/>
                </a:lnTo>
                <a:lnTo>
                  <a:pt x="533" y="1725"/>
                </a:lnTo>
                <a:lnTo>
                  <a:pt x="533" y="12147"/>
                </a:lnTo>
                <a:lnTo>
                  <a:pt x="12267" y="12147"/>
                </a:lnTo>
                <a:lnTo>
                  <a:pt x="12267" y="1725"/>
                </a:lnTo>
                <a:lnTo>
                  <a:pt x="10320" y="1725"/>
                </a:lnTo>
                <a:lnTo>
                  <a:pt x="10320" y="1191"/>
                </a:lnTo>
                <a:lnTo>
                  <a:pt x="12297" y="1191"/>
                </a:lnTo>
                <a:cubicBezTo>
                  <a:pt x="12575" y="1192"/>
                  <a:pt x="12800" y="1417"/>
                  <a:pt x="12800" y="1695"/>
                </a:cubicBezTo>
                <a:lnTo>
                  <a:pt x="12800" y="12178"/>
                </a:lnTo>
                <a:cubicBezTo>
                  <a:pt x="12800" y="12455"/>
                  <a:pt x="12574" y="12681"/>
                  <a:pt x="12297" y="12681"/>
                </a:cubicBezTo>
                <a:close/>
                <a:moveTo>
                  <a:pt x="267" y="4562"/>
                </a:moveTo>
                <a:lnTo>
                  <a:pt x="12533" y="4562"/>
                </a:lnTo>
                <a:lnTo>
                  <a:pt x="12533" y="5095"/>
                </a:lnTo>
                <a:lnTo>
                  <a:pt x="267" y="5095"/>
                </a:lnTo>
                <a:lnTo>
                  <a:pt x="267" y="4562"/>
                </a:lnTo>
                <a:close/>
                <a:moveTo>
                  <a:pt x="4242" y="2798"/>
                </a:moveTo>
                <a:lnTo>
                  <a:pt x="2924" y="2798"/>
                </a:lnTo>
                <a:cubicBezTo>
                  <a:pt x="2658" y="2798"/>
                  <a:pt x="2449" y="2611"/>
                  <a:pt x="2449" y="2373"/>
                </a:cubicBezTo>
                <a:lnTo>
                  <a:pt x="2449" y="425"/>
                </a:lnTo>
                <a:cubicBezTo>
                  <a:pt x="2449" y="187"/>
                  <a:pt x="2658" y="0"/>
                  <a:pt x="2924" y="0"/>
                </a:cubicBezTo>
                <a:lnTo>
                  <a:pt x="4242" y="0"/>
                </a:lnTo>
                <a:cubicBezTo>
                  <a:pt x="4504" y="0"/>
                  <a:pt x="4717" y="191"/>
                  <a:pt x="4717" y="425"/>
                </a:cubicBezTo>
                <a:lnTo>
                  <a:pt x="4717" y="2373"/>
                </a:lnTo>
                <a:cubicBezTo>
                  <a:pt x="4717" y="2611"/>
                  <a:pt x="4508" y="2798"/>
                  <a:pt x="4242" y="2798"/>
                </a:cubicBezTo>
                <a:close/>
                <a:moveTo>
                  <a:pt x="2982" y="2265"/>
                </a:moveTo>
                <a:lnTo>
                  <a:pt x="4184" y="2265"/>
                </a:lnTo>
                <a:lnTo>
                  <a:pt x="4184" y="533"/>
                </a:lnTo>
                <a:lnTo>
                  <a:pt x="2982" y="533"/>
                </a:lnTo>
                <a:lnTo>
                  <a:pt x="2982" y="2265"/>
                </a:lnTo>
                <a:close/>
                <a:moveTo>
                  <a:pt x="9875" y="2798"/>
                </a:moveTo>
                <a:lnTo>
                  <a:pt x="8558" y="2798"/>
                </a:lnTo>
                <a:cubicBezTo>
                  <a:pt x="8291" y="2798"/>
                  <a:pt x="8083" y="2611"/>
                  <a:pt x="8083" y="2373"/>
                </a:cubicBezTo>
                <a:lnTo>
                  <a:pt x="8083" y="425"/>
                </a:lnTo>
                <a:cubicBezTo>
                  <a:pt x="8083" y="187"/>
                  <a:pt x="8291" y="0"/>
                  <a:pt x="8558" y="0"/>
                </a:cubicBezTo>
                <a:lnTo>
                  <a:pt x="9875" y="0"/>
                </a:lnTo>
                <a:cubicBezTo>
                  <a:pt x="10137" y="0"/>
                  <a:pt x="10350" y="191"/>
                  <a:pt x="10350" y="425"/>
                </a:cubicBezTo>
                <a:lnTo>
                  <a:pt x="10350" y="2373"/>
                </a:lnTo>
                <a:cubicBezTo>
                  <a:pt x="10350" y="2611"/>
                  <a:pt x="10142" y="2798"/>
                  <a:pt x="9875" y="2798"/>
                </a:cubicBezTo>
                <a:close/>
                <a:moveTo>
                  <a:pt x="8616" y="2265"/>
                </a:moveTo>
                <a:lnTo>
                  <a:pt x="9817" y="2265"/>
                </a:lnTo>
                <a:lnTo>
                  <a:pt x="9817" y="533"/>
                </a:lnTo>
                <a:lnTo>
                  <a:pt x="8616" y="533"/>
                </a:lnTo>
                <a:lnTo>
                  <a:pt x="8616" y="2265"/>
                </a:lnTo>
                <a:close/>
                <a:moveTo>
                  <a:pt x="4689" y="1191"/>
                </a:moveTo>
                <a:lnTo>
                  <a:pt x="8117" y="1191"/>
                </a:lnTo>
                <a:lnTo>
                  <a:pt x="8117" y="1724"/>
                </a:lnTo>
                <a:lnTo>
                  <a:pt x="4689" y="1724"/>
                </a:lnTo>
                <a:lnTo>
                  <a:pt x="4689" y="11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4" name="矩形 23"/>
          <p:cNvSpPr/>
          <p:nvPr/>
        </p:nvSpPr>
        <p:spPr>
          <a:xfrm flipH="1">
            <a:off x="685187" y="2411064"/>
            <a:ext cx="3242646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increases the utilization of resources</a:t>
            </a:r>
          </a:p>
          <a:p>
            <a:pPr>
              <a:lnSpc>
                <a:spcPct val="125000"/>
              </a:lnSpc>
            </a:pP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preventing a secret from being leaked via shared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resources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右大括号 3"/>
          <p:cNvSpPr/>
          <p:nvPr/>
        </p:nvSpPr>
        <p:spPr>
          <a:xfrm>
            <a:off x="10733513" y="2351258"/>
            <a:ext cx="164750" cy="7297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 flipH="1">
            <a:off x="11038507" y="2361349"/>
            <a:ext cx="1318060" cy="8079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speeding up program execution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46100" y="2545272"/>
            <a:ext cx="3321933" cy="34955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435034" y="1955992"/>
            <a:ext cx="3321934" cy="34955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323968" y="2545272"/>
            <a:ext cx="3321934" cy="34955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 rot="18900000">
            <a:off x="1646034" y="2003141"/>
            <a:ext cx="1122065" cy="1122065"/>
          </a:xfrm>
          <a:prstGeom prst="roundRect">
            <a:avLst>
              <a:gd name="adj" fmla="val 22219"/>
            </a:avLst>
          </a:prstGeom>
          <a:ln>
            <a:noFill/>
          </a:ln>
          <a:effectLst>
            <a:outerShdw blurRad="381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sp>
        <p:nvSpPr>
          <p:cNvPr id="7" name="矩形: 圆角 6"/>
          <p:cNvSpPr/>
          <p:nvPr/>
        </p:nvSpPr>
        <p:spPr>
          <a:xfrm rot="18900000">
            <a:off x="5534968" y="1413861"/>
            <a:ext cx="1122065" cy="1122065"/>
          </a:xfrm>
          <a:prstGeom prst="roundRect">
            <a:avLst>
              <a:gd name="adj" fmla="val 22219"/>
            </a:avLst>
          </a:prstGeom>
          <a:ln>
            <a:noFill/>
          </a:ln>
          <a:effectLst>
            <a:outerShdw blurRad="381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sp>
        <p:nvSpPr>
          <p:cNvPr id="8" name="矩形: 圆角 7"/>
          <p:cNvSpPr/>
          <p:nvPr/>
        </p:nvSpPr>
        <p:spPr>
          <a:xfrm rot="18900000">
            <a:off x="9423902" y="2003139"/>
            <a:ext cx="1122065" cy="1122065"/>
          </a:xfrm>
          <a:prstGeom prst="roundRect">
            <a:avLst>
              <a:gd name="adj" fmla="val 22219"/>
            </a:avLst>
          </a:prstGeom>
          <a:ln>
            <a:noFill/>
          </a:ln>
          <a:effectLst>
            <a:outerShdw blurRad="381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sp>
        <p:nvSpPr>
          <p:cNvPr id="16" name="矩形 15"/>
          <p:cNvSpPr/>
          <p:nvPr/>
        </p:nvSpPr>
        <p:spPr>
          <a:xfrm flipH="1">
            <a:off x="649226" y="3683288"/>
            <a:ext cx="311568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accent1"/>
                </a:solidFill>
              </a:rPr>
              <a:t>识别新的攻击方法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830902" y="4175393"/>
            <a:ext cx="2752331" cy="2796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 flipH="1">
            <a:off x="4641286" y="3094008"/>
            <a:ext cx="290942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accent1"/>
                </a:solidFill>
              </a:rPr>
              <a:t>推广防御策略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H="1">
            <a:off x="4719835" y="3586113"/>
            <a:ext cx="2752331" cy="2796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矩形 25"/>
          <p:cNvSpPr/>
          <p:nvPr/>
        </p:nvSpPr>
        <p:spPr>
          <a:xfrm flipH="1">
            <a:off x="8549322" y="3278674"/>
            <a:ext cx="2909428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</a:rPr>
              <a:t>provide a new attack-graph model for </a:t>
            </a:r>
            <a:r>
              <a:rPr lang="en-US" altLang="zh-CN" sz="2400" b="1" dirty="0" smtClean="0">
                <a:solidFill>
                  <a:schemeClr val="accent1"/>
                </a:solidFill>
              </a:rPr>
              <a:t>reasoning </a:t>
            </a:r>
            <a:r>
              <a:rPr lang="en-US" altLang="zh-CN" sz="2400" b="1" dirty="0">
                <a:solidFill>
                  <a:schemeClr val="accent1"/>
                </a:solidFill>
              </a:rPr>
              <a:t>about speculative execution attacks.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H="1">
            <a:off x="8608769" y="4175393"/>
            <a:ext cx="2752331" cy="2796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8" name="任意多边形: 形状 37"/>
          <p:cNvSpPr/>
          <p:nvPr/>
        </p:nvSpPr>
        <p:spPr>
          <a:xfrm>
            <a:off x="5796910" y="1675803"/>
            <a:ext cx="598180" cy="598180"/>
          </a:xfrm>
          <a:custGeom>
            <a:avLst/>
            <a:gdLst>
              <a:gd name="connsiteX0" fmla="*/ 892969 w 1666875"/>
              <a:gd name="connsiteY0" fmla="*/ 1160859 h 1666875"/>
              <a:gd name="connsiteX1" fmla="*/ 833438 w 1666875"/>
              <a:gd name="connsiteY1" fmla="*/ 1220390 h 1666875"/>
              <a:gd name="connsiteX2" fmla="*/ 833438 w 1666875"/>
              <a:gd name="connsiteY2" fmla="*/ 1279921 h 1666875"/>
              <a:gd name="connsiteX3" fmla="*/ 892969 w 1666875"/>
              <a:gd name="connsiteY3" fmla="*/ 1339453 h 1666875"/>
              <a:gd name="connsiteX4" fmla="*/ 1488281 w 1666875"/>
              <a:gd name="connsiteY4" fmla="*/ 1339453 h 1666875"/>
              <a:gd name="connsiteX5" fmla="*/ 1547813 w 1666875"/>
              <a:gd name="connsiteY5" fmla="*/ 1279921 h 1666875"/>
              <a:gd name="connsiteX6" fmla="*/ 1547813 w 1666875"/>
              <a:gd name="connsiteY6" fmla="*/ 1220390 h 1666875"/>
              <a:gd name="connsiteX7" fmla="*/ 1488281 w 1666875"/>
              <a:gd name="connsiteY7" fmla="*/ 1160859 h 1666875"/>
              <a:gd name="connsiteX8" fmla="*/ 297656 w 1666875"/>
              <a:gd name="connsiteY8" fmla="*/ 1131093 h 1666875"/>
              <a:gd name="connsiteX9" fmla="*/ 535781 w 1666875"/>
              <a:gd name="connsiteY9" fmla="*/ 1131093 h 1666875"/>
              <a:gd name="connsiteX10" fmla="*/ 595313 w 1666875"/>
              <a:gd name="connsiteY10" fmla="*/ 1190625 h 1666875"/>
              <a:gd name="connsiteX11" fmla="*/ 535781 w 1666875"/>
              <a:gd name="connsiteY11" fmla="*/ 1250156 h 1666875"/>
              <a:gd name="connsiteX12" fmla="*/ 297656 w 1666875"/>
              <a:gd name="connsiteY12" fmla="*/ 1250156 h 1666875"/>
              <a:gd name="connsiteX13" fmla="*/ 238125 w 1666875"/>
              <a:gd name="connsiteY13" fmla="*/ 1190625 h 1666875"/>
              <a:gd name="connsiteX14" fmla="*/ 297656 w 1666875"/>
              <a:gd name="connsiteY14" fmla="*/ 1131093 h 1666875"/>
              <a:gd name="connsiteX15" fmla="*/ 297656 w 1666875"/>
              <a:gd name="connsiteY15" fmla="*/ 714375 h 1666875"/>
              <a:gd name="connsiteX16" fmla="*/ 714375 w 1666875"/>
              <a:gd name="connsiteY16" fmla="*/ 714375 h 1666875"/>
              <a:gd name="connsiteX17" fmla="*/ 773906 w 1666875"/>
              <a:gd name="connsiteY17" fmla="*/ 773906 h 1666875"/>
              <a:gd name="connsiteX18" fmla="*/ 714375 w 1666875"/>
              <a:gd name="connsiteY18" fmla="*/ 833437 h 1666875"/>
              <a:gd name="connsiteX19" fmla="*/ 297656 w 1666875"/>
              <a:gd name="connsiteY19" fmla="*/ 833437 h 1666875"/>
              <a:gd name="connsiteX20" fmla="*/ 238125 w 1666875"/>
              <a:gd name="connsiteY20" fmla="*/ 773906 h 1666875"/>
              <a:gd name="connsiteX21" fmla="*/ 297656 w 1666875"/>
              <a:gd name="connsiteY21" fmla="*/ 714375 h 1666875"/>
              <a:gd name="connsiteX22" fmla="*/ 1190625 w 1666875"/>
              <a:gd name="connsiteY22" fmla="*/ 476250 h 1666875"/>
              <a:gd name="connsiteX23" fmla="*/ 1012031 w 1666875"/>
              <a:gd name="connsiteY23" fmla="*/ 654843 h 1666875"/>
              <a:gd name="connsiteX24" fmla="*/ 1076146 w 1666875"/>
              <a:gd name="connsiteY24" fmla="*/ 858619 h 1666875"/>
              <a:gd name="connsiteX25" fmla="*/ 1143119 w 1666875"/>
              <a:gd name="connsiteY25" fmla="*/ 1041796 h 1666875"/>
              <a:gd name="connsiteX26" fmla="*/ 1238369 w 1666875"/>
              <a:gd name="connsiteY26" fmla="*/ 1041796 h 1666875"/>
              <a:gd name="connsiteX27" fmla="*/ 1369219 w 1666875"/>
              <a:gd name="connsiteY27" fmla="*/ 654843 h 1666875"/>
              <a:gd name="connsiteX28" fmla="*/ 1190625 w 1666875"/>
              <a:gd name="connsiteY28" fmla="*/ 476250 h 1666875"/>
              <a:gd name="connsiteX29" fmla="*/ 1190625 w 1666875"/>
              <a:gd name="connsiteY29" fmla="*/ 357187 h 1666875"/>
              <a:gd name="connsiteX30" fmla="*/ 1488281 w 1666875"/>
              <a:gd name="connsiteY30" fmla="*/ 654843 h 1666875"/>
              <a:gd name="connsiteX31" fmla="*/ 1365171 w 1666875"/>
              <a:gd name="connsiteY31" fmla="*/ 1041796 h 1666875"/>
              <a:gd name="connsiteX32" fmla="*/ 1488281 w 1666875"/>
              <a:gd name="connsiteY32" fmla="*/ 1041796 h 1666875"/>
              <a:gd name="connsiteX33" fmla="*/ 1666875 w 1666875"/>
              <a:gd name="connsiteY33" fmla="*/ 1220390 h 1666875"/>
              <a:gd name="connsiteX34" fmla="*/ 1666875 w 1666875"/>
              <a:gd name="connsiteY34" fmla="*/ 1279921 h 1666875"/>
              <a:gd name="connsiteX35" fmla="*/ 1488281 w 1666875"/>
              <a:gd name="connsiteY35" fmla="*/ 1458515 h 1666875"/>
              <a:gd name="connsiteX36" fmla="*/ 892969 w 1666875"/>
              <a:gd name="connsiteY36" fmla="*/ 1458515 h 1666875"/>
              <a:gd name="connsiteX37" fmla="*/ 714375 w 1666875"/>
              <a:gd name="connsiteY37" fmla="*/ 1279921 h 1666875"/>
              <a:gd name="connsiteX38" fmla="*/ 714375 w 1666875"/>
              <a:gd name="connsiteY38" fmla="*/ 1220390 h 1666875"/>
              <a:gd name="connsiteX39" fmla="*/ 892969 w 1666875"/>
              <a:gd name="connsiteY39" fmla="*/ 1041796 h 1666875"/>
              <a:gd name="connsiteX40" fmla="*/ 1015186 w 1666875"/>
              <a:gd name="connsiteY40" fmla="*/ 1041796 h 1666875"/>
              <a:gd name="connsiteX41" fmla="*/ 892969 w 1666875"/>
              <a:gd name="connsiteY41" fmla="*/ 654843 h 1666875"/>
              <a:gd name="connsiteX42" fmla="*/ 1190625 w 1666875"/>
              <a:gd name="connsiteY42" fmla="*/ 357187 h 1666875"/>
              <a:gd name="connsiteX43" fmla="*/ 297656 w 1666875"/>
              <a:gd name="connsiteY43" fmla="*/ 357187 h 1666875"/>
              <a:gd name="connsiteX44" fmla="*/ 773906 w 1666875"/>
              <a:gd name="connsiteY44" fmla="*/ 357187 h 1666875"/>
              <a:gd name="connsiteX45" fmla="*/ 833438 w 1666875"/>
              <a:gd name="connsiteY45" fmla="*/ 416718 h 1666875"/>
              <a:gd name="connsiteX46" fmla="*/ 773906 w 1666875"/>
              <a:gd name="connsiteY46" fmla="*/ 476250 h 1666875"/>
              <a:gd name="connsiteX47" fmla="*/ 297656 w 1666875"/>
              <a:gd name="connsiteY47" fmla="*/ 476250 h 1666875"/>
              <a:gd name="connsiteX48" fmla="*/ 238125 w 1666875"/>
              <a:gd name="connsiteY48" fmla="*/ 416718 h 1666875"/>
              <a:gd name="connsiteX49" fmla="*/ 297656 w 1666875"/>
              <a:gd name="connsiteY49" fmla="*/ 357187 h 1666875"/>
              <a:gd name="connsiteX50" fmla="*/ 178594 w 1666875"/>
              <a:gd name="connsiteY50" fmla="*/ 0 h 1666875"/>
              <a:gd name="connsiteX51" fmla="*/ 1190625 w 1666875"/>
              <a:gd name="connsiteY51" fmla="*/ 0 h 1666875"/>
              <a:gd name="connsiteX52" fmla="*/ 1369219 w 1666875"/>
              <a:gd name="connsiteY52" fmla="*/ 178594 h 1666875"/>
              <a:gd name="connsiteX53" fmla="*/ 1309688 w 1666875"/>
              <a:gd name="connsiteY53" fmla="*/ 238125 h 1666875"/>
              <a:gd name="connsiteX54" fmla="*/ 1250156 w 1666875"/>
              <a:gd name="connsiteY54" fmla="*/ 178594 h 1666875"/>
              <a:gd name="connsiteX55" fmla="*/ 1190625 w 1666875"/>
              <a:gd name="connsiteY55" fmla="*/ 119063 h 1666875"/>
              <a:gd name="connsiteX56" fmla="*/ 178594 w 1666875"/>
              <a:gd name="connsiteY56" fmla="*/ 119063 h 1666875"/>
              <a:gd name="connsiteX57" fmla="*/ 119063 w 1666875"/>
              <a:gd name="connsiteY57" fmla="*/ 178594 h 1666875"/>
              <a:gd name="connsiteX58" fmla="*/ 119063 w 1666875"/>
              <a:gd name="connsiteY58" fmla="*/ 1488281 h 1666875"/>
              <a:gd name="connsiteX59" fmla="*/ 178594 w 1666875"/>
              <a:gd name="connsiteY59" fmla="*/ 1547813 h 1666875"/>
              <a:gd name="connsiteX60" fmla="*/ 951071 w 1666875"/>
              <a:gd name="connsiteY60" fmla="*/ 1547813 h 1666875"/>
              <a:gd name="connsiteX61" fmla="*/ 1010603 w 1666875"/>
              <a:gd name="connsiteY61" fmla="*/ 1607344 h 1666875"/>
              <a:gd name="connsiteX62" fmla="*/ 951071 w 1666875"/>
              <a:gd name="connsiteY62" fmla="*/ 1666875 h 1666875"/>
              <a:gd name="connsiteX63" fmla="*/ 178594 w 1666875"/>
              <a:gd name="connsiteY63" fmla="*/ 1666875 h 1666875"/>
              <a:gd name="connsiteX64" fmla="*/ 0 w 1666875"/>
              <a:gd name="connsiteY64" fmla="*/ 1488281 h 1666875"/>
              <a:gd name="connsiteX65" fmla="*/ 0 w 1666875"/>
              <a:gd name="connsiteY65" fmla="*/ 178594 h 1666875"/>
              <a:gd name="connsiteX66" fmla="*/ 178594 w 1666875"/>
              <a:gd name="connsiteY66" fmla="*/ 0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666875" h="1666875">
                <a:moveTo>
                  <a:pt x="892969" y="1160859"/>
                </a:moveTo>
                <a:cubicBezTo>
                  <a:pt x="860091" y="1160859"/>
                  <a:pt x="833438" y="1187512"/>
                  <a:pt x="833438" y="1220390"/>
                </a:cubicBezTo>
                <a:lnTo>
                  <a:pt x="833438" y="1279921"/>
                </a:lnTo>
                <a:cubicBezTo>
                  <a:pt x="833438" y="1312799"/>
                  <a:pt x="860091" y="1339453"/>
                  <a:pt x="892969" y="1339453"/>
                </a:cubicBezTo>
                <a:lnTo>
                  <a:pt x="1488281" y="1339453"/>
                </a:lnTo>
                <a:cubicBezTo>
                  <a:pt x="1521159" y="1339453"/>
                  <a:pt x="1547813" y="1312799"/>
                  <a:pt x="1547813" y="1279921"/>
                </a:cubicBezTo>
                <a:lnTo>
                  <a:pt x="1547813" y="1220390"/>
                </a:lnTo>
                <a:cubicBezTo>
                  <a:pt x="1547813" y="1187512"/>
                  <a:pt x="1521159" y="1160859"/>
                  <a:pt x="1488281" y="1160859"/>
                </a:cubicBezTo>
                <a:close/>
                <a:moveTo>
                  <a:pt x="297656" y="1131093"/>
                </a:moveTo>
                <a:lnTo>
                  <a:pt x="535781" y="1131093"/>
                </a:lnTo>
                <a:cubicBezTo>
                  <a:pt x="568659" y="1131093"/>
                  <a:pt x="595313" y="1157747"/>
                  <a:pt x="595313" y="1190625"/>
                </a:cubicBezTo>
                <a:cubicBezTo>
                  <a:pt x="595313" y="1223502"/>
                  <a:pt x="568659" y="1250156"/>
                  <a:pt x="535781" y="1250156"/>
                </a:cubicBezTo>
                <a:lnTo>
                  <a:pt x="297656" y="1250156"/>
                </a:lnTo>
                <a:cubicBezTo>
                  <a:pt x="264778" y="1250156"/>
                  <a:pt x="238125" y="1223502"/>
                  <a:pt x="238125" y="1190625"/>
                </a:cubicBezTo>
                <a:cubicBezTo>
                  <a:pt x="238125" y="1157747"/>
                  <a:pt x="264778" y="1131093"/>
                  <a:pt x="297656" y="1131093"/>
                </a:cubicBezTo>
                <a:close/>
                <a:moveTo>
                  <a:pt x="297656" y="714375"/>
                </a:moveTo>
                <a:lnTo>
                  <a:pt x="714375" y="714375"/>
                </a:lnTo>
                <a:cubicBezTo>
                  <a:pt x="747253" y="714375"/>
                  <a:pt x="773906" y="741028"/>
                  <a:pt x="773906" y="773906"/>
                </a:cubicBezTo>
                <a:cubicBezTo>
                  <a:pt x="773906" y="806784"/>
                  <a:pt x="747253" y="833437"/>
                  <a:pt x="714375" y="833437"/>
                </a:cubicBezTo>
                <a:lnTo>
                  <a:pt x="297656" y="833437"/>
                </a:lnTo>
                <a:cubicBezTo>
                  <a:pt x="264778" y="833437"/>
                  <a:pt x="238125" y="806784"/>
                  <a:pt x="238125" y="773906"/>
                </a:cubicBezTo>
                <a:cubicBezTo>
                  <a:pt x="238125" y="741028"/>
                  <a:pt x="264778" y="714375"/>
                  <a:pt x="297656" y="714375"/>
                </a:cubicBezTo>
                <a:close/>
                <a:moveTo>
                  <a:pt x="1190625" y="476250"/>
                </a:moveTo>
                <a:cubicBezTo>
                  <a:pt x="1091991" y="476250"/>
                  <a:pt x="1012031" y="556209"/>
                  <a:pt x="1012031" y="654843"/>
                </a:cubicBezTo>
                <a:cubicBezTo>
                  <a:pt x="1012031" y="663416"/>
                  <a:pt x="1040130" y="754856"/>
                  <a:pt x="1076146" y="858619"/>
                </a:cubicBezTo>
                <a:cubicBezTo>
                  <a:pt x="1101447" y="931545"/>
                  <a:pt x="1128236" y="1004292"/>
                  <a:pt x="1143119" y="1041796"/>
                </a:cubicBezTo>
                <a:lnTo>
                  <a:pt x="1238369" y="1041796"/>
                </a:lnTo>
                <a:cubicBezTo>
                  <a:pt x="1272123" y="949642"/>
                  <a:pt x="1369219" y="666571"/>
                  <a:pt x="1369219" y="654843"/>
                </a:cubicBezTo>
                <a:cubicBezTo>
                  <a:pt x="1369219" y="556209"/>
                  <a:pt x="1289259" y="476250"/>
                  <a:pt x="1190625" y="476250"/>
                </a:cubicBezTo>
                <a:close/>
                <a:moveTo>
                  <a:pt x="1190625" y="357187"/>
                </a:moveTo>
                <a:cubicBezTo>
                  <a:pt x="1355017" y="357187"/>
                  <a:pt x="1488281" y="490451"/>
                  <a:pt x="1488281" y="654843"/>
                </a:cubicBezTo>
                <a:cubicBezTo>
                  <a:pt x="1488281" y="683954"/>
                  <a:pt x="1410295" y="915828"/>
                  <a:pt x="1365171" y="1041796"/>
                </a:cubicBezTo>
                <a:lnTo>
                  <a:pt x="1488281" y="1041796"/>
                </a:lnTo>
                <a:cubicBezTo>
                  <a:pt x="1586915" y="1041796"/>
                  <a:pt x="1666875" y="1121756"/>
                  <a:pt x="1666875" y="1220390"/>
                </a:cubicBezTo>
                <a:lnTo>
                  <a:pt x="1666875" y="1279921"/>
                </a:lnTo>
                <a:cubicBezTo>
                  <a:pt x="1666875" y="1378555"/>
                  <a:pt x="1586915" y="1458515"/>
                  <a:pt x="1488281" y="1458515"/>
                </a:cubicBezTo>
                <a:lnTo>
                  <a:pt x="892969" y="1458515"/>
                </a:lnTo>
                <a:cubicBezTo>
                  <a:pt x="794335" y="1458515"/>
                  <a:pt x="714375" y="1378555"/>
                  <a:pt x="714375" y="1279921"/>
                </a:cubicBezTo>
                <a:lnTo>
                  <a:pt x="714375" y="1220390"/>
                </a:lnTo>
                <a:cubicBezTo>
                  <a:pt x="714375" y="1121756"/>
                  <a:pt x="794335" y="1041796"/>
                  <a:pt x="892969" y="1041796"/>
                </a:cubicBezTo>
                <a:lnTo>
                  <a:pt x="1015186" y="1041796"/>
                </a:lnTo>
                <a:cubicBezTo>
                  <a:pt x="967085" y="914816"/>
                  <a:pt x="892969" y="692169"/>
                  <a:pt x="892969" y="654843"/>
                </a:cubicBezTo>
                <a:cubicBezTo>
                  <a:pt x="892969" y="490451"/>
                  <a:pt x="1026233" y="357187"/>
                  <a:pt x="1190625" y="357187"/>
                </a:cubicBezTo>
                <a:close/>
                <a:moveTo>
                  <a:pt x="297656" y="357187"/>
                </a:moveTo>
                <a:lnTo>
                  <a:pt x="773906" y="357187"/>
                </a:lnTo>
                <a:cubicBezTo>
                  <a:pt x="806784" y="357187"/>
                  <a:pt x="833438" y="383840"/>
                  <a:pt x="833438" y="416718"/>
                </a:cubicBezTo>
                <a:cubicBezTo>
                  <a:pt x="833438" y="449596"/>
                  <a:pt x="806784" y="476250"/>
                  <a:pt x="773906" y="476250"/>
                </a:cubicBezTo>
                <a:lnTo>
                  <a:pt x="297656" y="476250"/>
                </a:lnTo>
                <a:cubicBezTo>
                  <a:pt x="264778" y="476250"/>
                  <a:pt x="238125" y="449596"/>
                  <a:pt x="238125" y="416718"/>
                </a:cubicBezTo>
                <a:cubicBezTo>
                  <a:pt x="238125" y="383840"/>
                  <a:pt x="264778" y="357187"/>
                  <a:pt x="297656" y="357187"/>
                </a:cubicBezTo>
                <a:close/>
                <a:moveTo>
                  <a:pt x="178594" y="0"/>
                </a:moveTo>
                <a:lnTo>
                  <a:pt x="1190625" y="0"/>
                </a:lnTo>
                <a:cubicBezTo>
                  <a:pt x="1289259" y="0"/>
                  <a:pt x="1369219" y="79960"/>
                  <a:pt x="1369219" y="178594"/>
                </a:cubicBezTo>
                <a:cubicBezTo>
                  <a:pt x="1369219" y="211472"/>
                  <a:pt x="1342566" y="238125"/>
                  <a:pt x="1309688" y="238125"/>
                </a:cubicBezTo>
                <a:cubicBezTo>
                  <a:pt x="1276810" y="238125"/>
                  <a:pt x="1250156" y="211472"/>
                  <a:pt x="1250156" y="178594"/>
                </a:cubicBezTo>
                <a:cubicBezTo>
                  <a:pt x="1250156" y="145733"/>
                  <a:pt x="1223486" y="119063"/>
                  <a:pt x="1190625" y="119063"/>
                </a:cubicBezTo>
                <a:lnTo>
                  <a:pt x="178594" y="119063"/>
                </a:lnTo>
                <a:cubicBezTo>
                  <a:pt x="145716" y="119063"/>
                  <a:pt x="119063" y="145716"/>
                  <a:pt x="119063" y="178594"/>
                </a:cubicBezTo>
                <a:lnTo>
                  <a:pt x="119063" y="1488281"/>
                </a:lnTo>
                <a:cubicBezTo>
                  <a:pt x="119063" y="1521159"/>
                  <a:pt x="145716" y="1547813"/>
                  <a:pt x="178594" y="1547813"/>
                </a:cubicBezTo>
                <a:lnTo>
                  <a:pt x="951071" y="1547813"/>
                </a:lnTo>
                <a:cubicBezTo>
                  <a:pt x="983949" y="1547813"/>
                  <a:pt x="1010603" y="1574466"/>
                  <a:pt x="1010603" y="1607344"/>
                </a:cubicBezTo>
                <a:cubicBezTo>
                  <a:pt x="1010603" y="1640222"/>
                  <a:pt x="983949" y="1666875"/>
                  <a:pt x="951071" y="1666875"/>
                </a:cubicBezTo>
                <a:lnTo>
                  <a:pt x="178594" y="1666875"/>
                </a:lnTo>
                <a:cubicBezTo>
                  <a:pt x="79960" y="1666875"/>
                  <a:pt x="0" y="1586915"/>
                  <a:pt x="0" y="1488281"/>
                </a:cubicBezTo>
                <a:lnTo>
                  <a:pt x="0" y="178594"/>
                </a:lnTo>
                <a:cubicBezTo>
                  <a:pt x="0" y="79960"/>
                  <a:pt x="79960" y="0"/>
                  <a:pt x="17859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2" name="任意多边形: 形状 41"/>
          <p:cNvSpPr/>
          <p:nvPr/>
        </p:nvSpPr>
        <p:spPr>
          <a:xfrm>
            <a:off x="9709483" y="2288720"/>
            <a:ext cx="550902" cy="550902"/>
          </a:xfrm>
          <a:custGeom>
            <a:avLst/>
            <a:gdLst>
              <a:gd name="connsiteX0" fmla="*/ 975896 w 1666875"/>
              <a:gd name="connsiteY0" fmla="*/ 1205508 h 1666875"/>
              <a:gd name="connsiteX1" fmla="*/ 1369219 w 1666875"/>
              <a:gd name="connsiteY1" fmla="*/ 1205508 h 1666875"/>
              <a:gd name="connsiteX2" fmla="*/ 1428750 w 1666875"/>
              <a:gd name="connsiteY2" fmla="*/ 1265039 h 1666875"/>
              <a:gd name="connsiteX3" fmla="*/ 1369219 w 1666875"/>
              <a:gd name="connsiteY3" fmla="*/ 1324570 h 1666875"/>
              <a:gd name="connsiteX4" fmla="*/ 975896 w 1666875"/>
              <a:gd name="connsiteY4" fmla="*/ 1324570 h 1666875"/>
              <a:gd name="connsiteX5" fmla="*/ 916365 w 1666875"/>
              <a:gd name="connsiteY5" fmla="*/ 1265039 h 1666875"/>
              <a:gd name="connsiteX6" fmla="*/ 975896 w 1666875"/>
              <a:gd name="connsiteY6" fmla="*/ 1205508 h 1666875"/>
              <a:gd name="connsiteX7" fmla="*/ 506016 w 1666875"/>
              <a:gd name="connsiteY7" fmla="*/ 1012031 h 1666875"/>
              <a:gd name="connsiteX8" fmla="*/ 357188 w 1666875"/>
              <a:gd name="connsiteY8" fmla="*/ 1160859 h 1666875"/>
              <a:gd name="connsiteX9" fmla="*/ 506016 w 1666875"/>
              <a:gd name="connsiteY9" fmla="*/ 1309687 h 1666875"/>
              <a:gd name="connsiteX10" fmla="*/ 654844 w 1666875"/>
              <a:gd name="connsiteY10" fmla="*/ 1160859 h 1666875"/>
              <a:gd name="connsiteX11" fmla="*/ 506016 w 1666875"/>
              <a:gd name="connsiteY11" fmla="*/ 1012031 h 1666875"/>
              <a:gd name="connsiteX12" fmla="*/ 975896 w 1666875"/>
              <a:gd name="connsiteY12" fmla="*/ 952500 h 1666875"/>
              <a:gd name="connsiteX13" fmla="*/ 1369219 w 1666875"/>
              <a:gd name="connsiteY13" fmla="*/ 952500 h 1666875"/>
              <a:gd name="connsiteX14" fmla="*/ 1428750 w 1666875"/>
              <a:gd name="connsiteY14" fmla="*/ 1012031 h 1666875"/>
              <a:gd name="connsiteX15" fmla="*/ 1369219 w 1666875"/>
              <a:gd name="connsiteY15" fmla="*/ 1071562 h 1666875"/>
              <a:gd name="connsiteX16" fmla="*/ 975896 w 1666875"/>
              <a:gd name="connsiteY16" fmla="*/ 1071562 h 1666875"/>
              <a:gd name="connsiteX17" fmla="*/ 916365 w 1666875"/>
              <a:gd name="connsiteY17" fmla="*/ 1012031 h 1666875"/>
              <a:gd name="connsiteX18" fmla="*/ 975896 w 1666875"/>
              <a:gd name="connsiteY18" fmla="*/ 952500 h 1666875"/>
              <a:gd name="connsiteX19" fmla="*/ 506016 w 1666875"/>
              <a:gd name="connsiteY19" fmla="*/ 892969 h 1666875"/>
              <a:gd name="connsiteX20" fmla="*/ 773906 w 1666875"/>
              <a:gd name="connsiteY20" fmla="*/ 1160859 h 1666875"/>
              <a:gd name="connsiteX21" fmla="*/ 506016 w 1666875"/>
              <a:gd name="connsiteY21" fmla="*/ 1428750 h 1666875"/>
              <a:gd name="connsiteX22" fmla="*/ 238125 w 1666875"/>
              <a:gd name="connsiteY22" fmla="*/ 1160859 h 1666875"/>
              <a:gd name="connsiteX23" fmla="*/ 506016 w 1666875"/>
              <a:gd name="connsiteY23" fmla="*/ 892969 h 1666875"/>
              <a:gd name="connsiteX24" fmla="*/ 975896 w 1666875"/>
              <a:gd name="connsiteY24" fmla="*/ 595312 h 1666875"/>
              <a:gd name="connsiteX25" fmla="*/ 1369219 w 1666875"/>
              <a:gd name="connsiteY25" fmla="*/ 595312 h 1666875"/>
              <a:gd name="connsiteX26" fmla="*/ 1428750 w 1666875"/>
              <a:gd name="connsiteY26" fmla="*/ 654844 h 1666875"/>
              <a:gd name="connsiteX27" fmla="*/ 1369219 w 1666875"/>
              <a:gd name="connsiteY27" fmla="*/ 714375 h 1666875"/>
              <a:gd name="connsiteX28" fmla="*/ 975896 w 1666875"/>
              <a:gd name="connsiteY28" fmla="*/ 714375 h 1666875"/>
              <a:gd name="connsiteX29" fmla="*/ 916365 w 1666875"/>
              <a:gd name="connsiteY29" fmla="*/ 654844 h 1666875"/>
              <a:gd name="connsiteX30" fmla="*/ 975896 w 1666875"/>
              <a:gd name="connsiteY30" fmla="*/ 595312 h 1666875"/>
              <a:gd name="connsiteX31" fmla="*/ 975896 w 1666875"/>
              <a:gd name="connsiteY31" fmla="*/ 357187 h 1666875"/>
              <a:gd name="connsiteX32" fmla="*/ 1369219 w 1666875"/>
              <a:gd name="connsiteY32" fmla="*/ 357187 h 1666875"/>
              <a:gd name="connsiteX33" fmla="*/ 1428750 w 1666875"/>
              <a:gd name="connsiteY33" fmla="*/ 416718 h 1666875"/>
              <a:gd name="connsiteX34" fmla="*/ 1369219 w 1666875"/>
              <a:gd name="connsiteY34" fmla="*/ 476250 h 1666875"/>
              <a:gd name="connsiteX35" fmla="*/ 975896 w 1666875"/>
              <a:gd name="connsiteY35" fmla="*/ 476250 h 1666875"/>
              <a:gd name="connsiteX36" fmla="*/ 916365 w 1666875"/>
              <a:gd name="connsiteY36" fmla="*/ 416718 h 1666875"/>
              <a:gd name="connsiteX37" fmla="*/ 975896 w 1666875"/>
              <a:gd name="connsiteY37" fmla="*/ 357187 h 1666875"/>
              <a:gd name="connsiteX38" fmla="*/ 738254 w 1666875"/>
              <a:gd name="connsiteY38" fmla="*/ 299575 h 1666875"/>
              <a:gd name="connsiteX39" fmla="*/ 780274 w 1666875"/>
              <a:gd name="connsiteY39" fmla="*/ 311350 h 1666875"/>
              <a:gd name="connsiteX40" fmla="*/ 791766 w 1666875"/>
              <a:gd name="connsiteY40" fmla="*/ 394751 h 1666875"/>
              <a:gd name="connsiteX41" fmla="*/ 566678 w 1666875"/>
              <a:gd name="connsiteY41" fmla="*/ 671334 h 1666875"/>
              <a:gd name="connsiteX42" fmla="*/ 474524 w 1666875"/>
              <a:gd name="connsiteY42" fmla="*/ 715208 h 1666875"/>
              <a:gd name="connsiteX43" fmla="*/ 385167 w 1666875"/>
              <a:gd name="connsiteY43" fmla="*/ 674965 h 1666875"/>
              <a:gd name="connsiteX44" fmla="*/ 253067 w 1666875"/>
              <a:gd name="connsiteY44" fmla="*/ 525482 h 1666875"/>
              <a:gd name="connsiteX45" fmla="*/ 258167 w 1666875"/>
              <a:gd name="connsiteY45" fmla="*/ 442263 h 1666875"/>
              <a:gd name="connsiteX46" fmla="*/ 342245 w 1666875"/>
              <a:gd name="connsiteY46" fmla="*/ 446603 h 1666875"/>
              <a:gd name="connsiteX47" fmla="*/ 474405 w 1666875"/>
              <a:gd name="connsiteY47" fmla="*/ 596086 h 1666875"/>
              <a:gd name="connsiteX48" fmla="*/ 699492 w 1666875"/>
              <a:gd name="connsiteY48" fmla="*/ 319623 h 1666875"/>
              <a:gd name="connsiteX49" fmla="*/ 738254 w 1666875"/>
              <a:gd name="connsiteY49" fmla="*/ 299575 h 1666875"/>
              <a:gd name="connsiteX50" fmla="*/ 119063 w 1666875"/>
              <a:gd name="connsiteY50" fmla="*/ 119063 h 1666875"/>
              <a:gd name="connsiteX51" fmla="*/ 119063 w 1666875"/>
              <a:gd name="connsiteY51" fmla="*/ 1547813 h 1666875"/>
              <a:gd name="connsiteX52" fmla="*/ 1547932 w 1666875"/>
              <a:gd name="connsiteY52" fmla="*/ 1547813 h 1666875"/>
              <a:gd name="connsiteX53" fmla="*/ 1547813 w 1666875"/>
              <a:gd name="connsiteY53" fmla="*/ 119063 h 1666875"/>
              <a:gd name="connsiteX54" fmla="*/ 119063 w 1666875"/>
              <a:gd name="connsiteY54" fmla="*/ 0 h 1666875"/>
              <a:gd name="connsiteX55" fmla="*/ 1547813 w 1666875"/>
              <a:gd name="connsiteY55" fmla="*/ 0 h 1666875"/>
              <a:gd name="connsiteX56" fmla="*/ 1666875 w 1666875"/>
              <a:gd name="connsiteY56" fmla="*/ 119063 h 1666875"/>
              <a:gd name="connsiteX57" fmla="*/ 1666875 w 1666875"/>
              <a:gd name="connsiteY57" fmla="*/ 1547813 h 1666875"/>
              <a:gd name="connsiteX58" fmla="*/ 1547813 w 1666875"/>
              <a:gd name="connsiteY58" fmla="*/ 1666875 h 1666875"/>
              <a:gd name="connsiteX59" fmla="*/ 119063 w 1666875"/>
              <a:gd name="connsiteY59" fmla="*/ 1666875 h 1666875"/>
              <a:gd name="connsiteX60" fmla="*/ 0 w 1666875"/>
              <a:gd name="connsiteY60" fmla="*/ 1547813 h 1666875"/>
              <a:gd name="connsiteX61" fmla="*/ 0 w 1666875"/>
              <a:gd name="connsiteY61" fmla="*/ 119063 h 1666875"/>
              <a:gd name="connsiteX62" fmla="*/ 119063 w 1666875"/>
              <a:gd name="connsiteY62" fmla="*/ 0 h 166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666875" h="1666875">
                <a:moveTo>
                  <a:pt x="975896" y="1205508"/>
                </a:moveTo>
                <a:lnTo>
                  <a:pt x="1369219" y="1205508"/>
                </a:lnTo>
                <a:cubicBezTo>
                  <a:pt x="1402097" y="1205508"/>
                  <a:pt x="1428750" y="1232161"/>
                  <a:pt x="1428750" y="1265039"/>
                </a:cubicBezTo>
                <a:cubicBezTo>
                  <a:pt x="1428750" y="1297917"/>
                  <a:pt x="1402097" y="1324570"/>
                  <a:pt x="1369219" y="1324570"/>
                </a:cubicBezTo>
                <a:lnTo>
                  <a:pt x="975896" y="1324570"/>
                </a:lnTo>
                <a:cubicBezTo>
                  <a:pt x="943018" y="1324570"/>
                  <a:pt x="916365" y="1297917"/>
                  <a:pt x="916365" y="1265039"/>
                </a:cubicBezTo>
                <a:cubicBezTo>
                  <a:pt x="916365" y="1232161"/>
                  <a:pt x="943018" y="1205508"/>
                  <a:pt x="975896" y="1205508"/>
                </a:cubicBezTo>
                <a:close/>
                <a:moveTo>
                  <a:pt x="506016" y="1012031"/>
                </a:moveTo>
                <a:cubicBezTo>
                  <a:pt x="423982" y="1012031"/>
                  <a:pt x="357188" y="1078766"/>
                  <a:pt x="357188" y="1160859"/>
                </a:cubicBezTo>
                <a:cubicBezTo>
                  <a:pt x="357188" y="1242953"/>
                  <a:pt x="423982" y="1309687"/>
                  <a:pt x="506016" y="1309687"/>
                </a:cubicBezTo>
                <a:cubicBezTo>
                  <a:pt x="588050" y="1309687"/>
                  <a:pt x="654844" y="1242953"/>
                  <a:pt x="654844" y="1160859"/>
                </a:cubicBezTo>
                <a:cubicBezTo>
                  <a:pt x="654844" y="1078766"/>
                  <a:pt x="588050" y="1012031"/>
                  <a:pt x="506016" y="1012031"/>
                </a:cubicBezTo>
                <a:close/>
                <a:moveTo>
                  <a:pt x="975896" y="952500"/>
                </a:moveTo>
                <a:lnTo>
                  <a:pt x="1369219" y="952500"/>
                </a:lnTo>
                <a:cubicBezTo>
                  <a:pt x="1402097" y="952500"/>
                  <a:pt x="1428750" y="979153"/>
                  <a:pt x="1428750" y="1012031"/>
                </a:cubicBezTo>
                <a:cubicBezTo>
                  <a:pt x="1428750" y="1044909"/>
                  <a:pt x="1402097" y="1071562"/>
                  <a:pt x="1369219" y="1071562"/>
                </a:cubicBezTo>
                <a:lnTo>
                  <a:pt x="975896" y="1071562"/>
                </a:lnTo>
                <a:cubicBezTo>
                  <a:pt x="943018" y="1071562"/>
                  <a:pt x="916365" y="1044909"/>
                  <a:pt x="916365" y="1012031"/>
                </a:cubicBezTo>
                <a:cubicBezTo>
                  <a:pt x="916365" y="979153"/>
                  <a:pt x="943018" y="952500"/>
                  <a:pt x="975896" y="952500"/>
                </a:cubicBezTo>
                <a:close/>
                <a:moveTo>
                  <a:pt x="506016" y="892969"/>
                </a:moveTo>
                <a:cubicBezTo>
                  <a:pt x="653713" y="892969"/>
                  <a:pt x="773906" y="1013162"/>
                  <a:pt x="773906" y="1160859"/>
                </a:cubicBezTo>
                <a:cubicBezTo>
                  <a:pt x="773906" y="1308556"/>
                  <a:pt x="653713" y="1428750"/>
                  <a:pt x="506016" y="1428750"/>
                </a:cubicBezTo>
                <a:cubicBezTo>
                  <a:pt x="358319" y="1428750"/>
                  <a:pt x="238125" y="1308556"/>
                  <a:pt x="238125" y="1160859"/>
                </a:cubicBezTo>
                <a:cubicBezTo>
                  <a:pt x="238125" y="1013162"/>
                  <a:pt x="358319" y="892969"/>
                  <a:pt x="506016" y="892969"/>
                </a:cubicBezTo>
                <a:close/>
                <a:moveTo>
                  <a:pt x="975896" y="595312"/>
                </a:moveTo>
                <a:lnTo>
                  <a:pt x="1369219" y="595312"/>
                </a:lnTo>
                <a:cubicBezTo>
                  <a:pt x="1402097" y="595312"/>
                  <a:pt x="1428750" y="621966"/>
                  <a:pt x="1428750" y="654844"/>
                </a:cubicBezTo>
                <a:cubicBezTo>
                  <a:pt x="1428750" y="687722"/>
                  <a:pt x="1402097" y="714375"/>
                  <a:pt x="1369219" y="714375"/>
                </a:cubicBezTo>
                <a:lnTo>
                  <a:pt x="975896" y="714375"/>
                </a:lnTo>
                <a:cubicBezTo>
                  <a:pt x="943018" y="714375"/>
                  <a:pt x="916365" y="687722"/>
                  <a:pt x="916365" y="654844"/>
                </a:cubicBezTo>
                <a:cubicBezTo>
                  <a:pt x="916365" y="621966"/>
                  <a:pt x="943018" y="595312"/>
                  <a:pt x="975896" y="595312"/>
                </a:cubicBezTo>
                <a:close/>
                <a:moveTo>
                  <a:pt x="975896" y="357187"/>
                </a:moveTo>
                <a:lnTo>
                  <a:pt x="1369219" y="357187"/>
                </a:lnTo>
                <a:cubicBezTo>
                  <a:pt x="1402097" y="357187"/>
                  <a:pt x="1428750" y="383840"/>
                  <a:pt x="1428750" y="416718"/>
                </a:cubicBezTo>
                <a:cubicBezTo>
                  <a:pt x="1428750" y="449597"/>
                  <a:pt x="1402097" y="476250"/>
                  <a:pt x="1369219" y="476250"/>
                </a:cubicBezTo>
                <a:lnTo>
                  <a:pt x="975896" y="476250"/>
                </a:lnTo>
                <a:cubicBezTo>
                  <a:pt x="943018" y="476250"/>
                  <a:pt x="916365" y="449597"/>
                  <a:pt x="916365" y="416718"/>
                </a:cubicBezTo>
                <a:cubicBezTo>
                  <a:pt x="916365" y="383840"/>
                  <a:pt x="943018" y="357187"/>
                  <a:pt x="975896" y="357187"/>
                </a:cubicBezTo>
                <a:close/>
                <a:moveTo>
                  <a:pt x="738254" y="299575"/>
                </a:moveTo>
                <a:cubicBezTo>
                  <a:pt x="752762" y="298089"/>
                  <a:pt x="767814" y="301907"/>
                  <a:pt x="780274" y="311350"/>
                </a:cubicBezTo>
                <a:cubicBezTo>
                  <a:pt x="806479" y="331207"/>
                  <a:pt x="811623" y="368548"/>
                  <a:pt x="791766" y="394751"/>
                </a:cubicBezTo>
                <a:lnTo>
                  <a:pt x="566678" y="671334"/>
                </a:lnTo>
                <a:cubicBezTo>
                  <a:pt x="544212" y="699189"/>
                  <a:pt x="510309" y="715331"/>
                  <a:pt x="474524" y="715208"/>
                </a:cubicBezTo>
                <a:cubicBezTo>
                  <a:pt x="440325" y="715327"/>
                  <a:pt x="407743" y="700655"/>
                  <a:pt x="385167" y="674965"/>
                </a:cubicBezTo>
                <a:lnTo>
                  <a:pt x="253067" y="525482"/>
                </a:lnTo>
                <a:cubicBezTo>
                  <a:pt x="231815" y="500985"/>
                  <a:pt x="234082" y="463983"/>
                  <a:pt x="258167" y="442263"/>
                </a:cubicBezTo>
                <a:cubicBezTo>
                  <a:pt x="282584" y="420244"/>
                  <a:pt x="320226" y="422188"/>
                  <a:pt x="342245" y="446603"/>
                </a:cubicBezTo>
                <a:lnTo>
                  <a:pt x="474405" y="596086"/>
                </a:lnTo>
                <a:lnTo>
                  <a:pt x="699492" y="319623"/>
                </a:lnTo>
                <a:cubicBezTo>
                  <a:pt x="709780" y="307850"/>
                  <a:pt x="723746" y="301060"/>
                  <a:pt x="738254" y="299575"/>
                </a:cubicBezTo>
                <a:close/>
                <a:moveTo>
                  <a:pt x="119063" y="119063"/>
                </a:moveTo>
                <a:lnTo>
                  <a:pt x="119063" y="1547813"/>
                </a:lnTo>
                <a:lnTo>
                  <a:pt x="1547932" y="1547813"/>
                </a:lnTo>
                <a:lnTo>
                  <a:pt x="1547813" y="119063"/>
                </a:lnTo>
                <a:close/>
                <a:moveTo>
                  <a:pt x="119063" y="0"/>
                </a:moveTo>
                <a:lnTo>
                  <a:pt x="1547813" y="0"/>
                </a:lnTo>
                <a:cubicBezTo>
                  <a:pt x="1613476" y="0"/>
                  <a:pt x="1666875" y="53400"/>
                  <a:pt x="1666875" y="119063"/>
                </a:cubicBezTo>
                <a:lnTo>
                  <a:pt x="1666875" y="1547813"/>
                </a:lnTo>
                <a:cubicBezTo>
                  <a:pt x="1666875" y="1613476"/>
                  <a:pt x="1613476" y="1666875"/>
                  <a:pt x="1547813" y="1666875"/>
                </a:cubicBezTo>
                <a:lnTo>
                  <a:pt x="119063" y="1666875"/>
                </a:lnTo>
                <a:cubicBezTo>
                  <a:pt x="53400" y="1666875"/>
                  <a:pt x="0" y="1613476"/>
                  <a:pt x="0" y="1547813"/>
                </a:cubicBezTo>
                <a:lnTo>
                  <a:pt x="0" y="119063"/>
                </a:lnTo>
                <a:cubicBezTo>
                  <a:pt x="0" y="53400"/>
                  <a:pt x="53400" y="0"/>
                  <a:pt x="11906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" name="任意多边形: 形状 48"/>
          <p:cNvSpPr/>
          <p:nvPr/>
        </p:nvSpPr>
        <p:spPr>
          <a:xfrm>
            <a:off x="1833949" y="2258820"/>
            <a:ext cx="746235" cy="610707"/>
          </a:xfrm>
          <a:custGeom>
            <a:avLst/>
            <a:gdLst>
              <a:gd name="connsiteX0" fmla="*/ 446484 w 1782187"/>
              <a:gd name="connsiteY0" fmla="*/ 506015 h 1458515"/>
              <a:gd name="connsiteX1" fmla="*/ 656987 w 1782187"/>
              <a:gd name="connsiteY1" fmla="*/ 506015 h 1458515"/>
              <a:gd name="connsiteX2" fmla="*/ 716518 w 1782187"/>
              <a:gd name="connsiteY2" fmla="*/ 565546 h 1458515"/>
              <a:gd name="connsiteX3" fmla="*/ 656987 w 1782187"/>
              <a:gd name="connsiteY3" fmla="*/ 625078 h 1458515"/>
              <a:gd name="connsiteX4" fmla="*/ 446484 w 1782187"/>
              <a:gd name="connsiteY4" fmla="*/ 625078 h 1458515"/>
              <a:gd name="connsiteX5" fmla="*/ 386953 w 1782187"/>
              <a:gd name="connsiteY5" fmla="*/ 565546 h 1458515"/>
              <a:gd name="connsiteX6" fmla="*/ 446484 w 1782187"/>
              <a:gd name="connsiteY6" fmla="*/ 506015 h 1458515"/>
              <a:gd name="connsiteX7" fmla="*/ 59531 w 1782187"/>
              <a:gd name="connsiteY7" fmla="*/ 297656 h 1458515"/>
              <a:gd name="connsiteX8" fmla="*/ 119063 w 1782187"/>
              <a:gd name="connsiteY8" fmla="*/ 357187 h 1458515"/>
              <a:gd name="connsiteX9" fmla="*/ 119063 w 1782187"/>
              <a:gd name="connsiteY9" fmla="*/ 1190625 h 1458515"/>
              <a:gd name="connsiteX10" fmla="*/ 178594 w 1782187"/>
              <a:gd name="connsiteY10" fmla="*/ 1250156 h 1458515"/>
              <a:gd name="connsiteX11" fmla="*/ 595313 w 1782187"/>
              <a:gd name="connsiteY11" fmla="*/ 1250156 h 1458515"/>
              <a:gd name="connsiteX12" fmla="*/ 750034 w 1782187"/>
              <a:gd name="connsiteY12" fmla="*/ 1339453 h 1458515"/>
              <a:gd name="connsiteX13" fmla="*/ 1032153 w 1782187"/>
              <a:gd name="connsiteY13" fmla="*/ 1339453 h 1458515"/>
              <a:gd name="connsiteX14" fmla="*/ 1186875 w 1782187"/>
              <a:gd name="connsiteY14" fmla="*/ 1250156 h 1458515"/>
              <a:gd name="connsiteX15" fmla="*/ 1603593 w 1782187"/>
              <a:gd name="connsiteY15" fmla="*/ 1250156 h 1458515"/>
              <a:gd name="connsiteX16" fmla="*/ 1663125 w 1782187"/>
              <a:gd name="connsiteY16" fmla="*/ 1190625 h 1458515"/>
              <a:gd name="connsiteX17" fmla="*/ 1663125 w 1782187"/>
              <a:gd name="connsiteY17" fmla="*/ 357187 h 1458515"/>
              <a:gd name="connsiteX18" fmla="*/ 1722656 w 1782187"/>
              <a:gd name="connsiteY18" fmla="*/ 297656 h 1458515"/>
              <a:gd name="connsiteX19" fmla="*/ 1782187 w 1782187"/>
              <a:gd name="connsiteY19" fmla="*/ 357187 h 1458515"/>
              <a:gd name="connsiteX20" fmla="*/ 1782187 w 1782187"/>
              <a:gd name="connsiteY20" fmla="*/ 1190625 h 1458515"/>
              <a:gd name="connsiteX21" fmla="*/ 1603593 w 1782187"/>
              <a:gd name="connsiteY21" fmla="*/ 1369219 h 1458515"/>
              <a:gd name="connsiteX22" fmla="*/ 1186875 w 1782187"/>
              <a:gd name="connsiteY22" fmla="*/ 1369219 h 1458515"/>
              <a:gd name="connsiteX23" fmla="*/ 1129248 w 1782187"/>
              <a:gd name="connsiteY23" fmla="*/ 1413808 h 1458515"/>
              <a:gd name="connsiteX24" fmla="*/ 1071563 w 1782187"/>
              <a:gd name="connsiteY24" fmla="*/ 1458515 h 1458515"/>
              <a:gd name="connsiteX25" fmla="*/ 710684 w 1782187"/>
              <a:gd name="connsiteY25" fmla="*/ 1458515 h 1458515"/>
              <a:gd name="connsiteX26" fmla="*/ 652998 w 1782187"/>
              <a:gd name="connsiteY26" fmla="*/ 1413808 h 1458515"/>
              <a:gd name="connsiteX27" fmla="*/ 595313 w 1782187"/>
              <a:gd name="connsiteY27" fmla="*/ 1369219 h 1458515"/>
              <a:gd name="connsiteX28" fmla="*/ 178594 w 1782187"/>
              <a:gd name="connsiteY28" fmla="*/ 1369219 h 1458515"/>
              <a:gd name="connsiteX29" fmla="*/ 0 w 1782187"/>
              <a:gd name="connsiteY29" fmla="*/ 1190625 h 1458515"/>
              <a:gd name="connsiteX30" fmla="*/ 0 w 1782187"/>
              <a:gd name="connsiteY30" fmla="*/ 357187 h 1458515"/>
              <a:gd name="connsiteX31" fmla="*/ 59531 w 1782187"/>
              <a:gd name="connsiteY31" fmla="*/ 297656 h 1458515"/>
              <a:gd name="connsiteX32" fmla="*/ 446484 w 1782187"/>
              <a:gd name="connsiteY32" fmla="*/ 267890 h 1458515"/>
              <a:gd name="connsiteX33" fmla="*/ 656987 w 1782187"/>
              <a:gd name="connsiteY33" fmla="*/ 267890 h 1458515"/>
              <a:gd name="connsiteX34" fmla="*/ 716518 w 1782187"/>
              <a:gd name="connsiteY34" fmla="*/ 327421 h 1458515"/>
              <a:gd name="connsiteX35" fmla="*/ 656987 w 1782187"/>
              <a:gd name="connsiteY35" fmla="*/ 386953 h 1458515"/>
              <a:gd name="connsiteX36" fmla="*/ 446484 w 1782187"/>
              <a:gd name="connsiteY36" fmla="*/ 386953 h 1458515"/>
              <a:gd name="connsiteX37" fmla="*/ 386953 w 1782187"/>
              <a:gd name="connsiteY37" fmla="*/ 327421 h 1458515"/>
              <a:gd name="connsiteX38" fmla="*/ 446484 w 1782187"/>
              <a:gd name="connsiteY38" fmla="*/ 267890 h 1458515"/>
              <a:gd name="connsiteX39" fmla="*/ 1012032 w 1782187"/>
              <a:gd name="connsiteY39" fmla="*/ 119063 h 1458515"/>
              <a:gd name="connsiteX40" fmla="*/ 952500 w 1782187"/>
              <a:gd name="connsiteY40" fmla="*/ 190917 h 1458515"/>
              <a:gd name="connsiteX41" fmla="*/ 952500 w 1782187"/>
              <a:gd name="connsiteY41" fmla="*/ 1061799 h 1458515"/>
              <a:gd name="connsiteX42" fmla="*/ 1012032 w 1782187"/>
              <a:gd name="connsiteY42" fmla="*/ 1050965 h 1458515"/>
              <a:gd name="connsiteX43" fmla="*/ 1428750 w 1782187"/>
              <a:gd name="connsiteY43" fmla="*/ 1050965 h 1458515"/>
              <a:gd name="connsiteX44" fmla="*/ 1488282 w 1782187"/>
              <a:gd name="connsiteY44" fmla="*/ 991433 h 1458515"/>
              <a:gd name="connsiteX45" fmla="*/ 1488282 w 1782187"/>
              <a:gd name="connsiteY45" fmla="*/ 178594 h 1458515"/>
              <a:gd name="connsiteX46" fmla="*/ 1428750 w 1782187"/>
              <a:gd name="connsiteY46" fmla="*/ 119063 h 1458515"/>
              <a:gd name="connsiteX47" fmla="*/ 357188 w 1782187"/>
              <a:gd name="connsiteY47" fmla="*/ 119063 h 1458515"/>
              <a:gd name="connsiteX48" fmla="*/ 297657 w 1782187"/>
              <a:gd name="connsiteY48" fmla="*/ 178594 h 1458515"/>
              <a:gd name="connsiteX49" fmla="*/ 297657 w 1782187"/>
              <a:gd name="connsiteY49" fmla="*/ 991493 h 1458515"/>
              <a:gd name="connsiteX50" fmla="*/ 357188 w 1782187"/>
              <a:gd name="connsiteY50" fmla="*/ 1051024 h 1458515"/>
              <a:gd name="connsiteX51" fmla="*/ 773907 w 1782187"/>
              <a:gd name="connsiteY51" fmla="*/ 1051024 h 1458515"/>
              <a:gd name="connsiteX52" fmla="*/ 833438 w 1782187"/>
              <a:gd name="connsiteY52" fmla="*/ 1061204 h 1458515"/>
              <a:gd name="connsiteX53" fmla="*/ 833438 w 1782187"/>
              <a:gd name="connsiteY53" fmla="*/ 178594 h 1458515"/>
              <a:gd name="connsiteX54" fmla="*/ 773907 w 1782187"/>
              <a:gd name="connsiteY54" fmla="*/ 119063 h 1458515"/>
              <a:gd name="connsiteX55" fmla="*/ 357188 w 1782187"/>
              <a:gd name="connsiteY55" fmla="*/ 0 h 1458515"/>
              <a:gd name="connsiteX56" fmla="*/ 773907 w 1782187"/>
              <a:gd name="connsiteY56" fmla="*/ 0 h 1458515"/>
              <a:gd name="connsiteX57" fmla="*/ 894815 w 1782187"/>
              <a:gd name="connsiteY57" fmla="*/ 47863 h 1458515"/>
              <a:gd name="connsiteX58" fmla="*/ 1012032 w 1782187"/>
              <a:gd name="connsiteY58" fmla="*/ 0 h 1458515"/>
              <a:gd name="connsiteX59" fmla="*/ 1428750 w 1782187"/>
              <a:gd name="connsiteY59" fmla="*/ 0 h 1458515"/>
              <a:gd name="connsiteX60" fmla="*/ 1607344 w 1782187"/>
              <a:gd name="connsiteY60" fmla="*/ 178594 h 1458515"/>
              <a:gd name="connsiteX61" fmla="*/ 1607344 w 1782187"/>
              <a:gd name="connsiteY61" fmla="*/ 991433 h 1458515"/>
              <a:gd name="connsiteX62" fmla="*/ 1428750 w 1782187"/>
              <a:gd name="connsiteY62" fmla="*/ 1170027 h 1458515"/>
              <a:gd name="connsiteX63" fmla="*/ 1012032 w 1782187"/>
              <a:gd name="connsiteY63" fmla="*/ 1170027 h 1458515"/>
              <a:gd name="connsiteX64" fmla="*/ 954703 w 1782187"/>
              <a:gd name="connsiteY64" fmla="*/ 1222534 h 1458515"/>
              <a:gd name="connsiteX65" fmla="*/ 893922 w 1782187"/>
              <a:gd name="connsiteY65" fmla="*/ 1268135 h 1458515"/>
              <a:gd name="connsiteX66" fmla="*/ 832545 w 1782187"/>
              <a:gd name="connsiteY66" fmla="*/ 1219200 h 1458515"/>
              <a:gd name="connsiteX67" fmla="*/ 773907 w 1782187"/>
              <a:gd name="connsiteY67" fmla="*/ 1170027 h 1458515"/>
              <a:gd name="connsiteX68" fmla="*/ 357188 w 1782187"/>
              <a:gd name="connsiteY68" fmla="*/ 1170027 h 1458515"/>
              <a:gd name="connsiteX69" fmla="*/ 178594 w 1782187"/>
              <a:gd name="connsiteY69" fmla="*/ 991433 h 1458515"/>
              <a:gd name="connsiteX70" fmla="*/ 178594 w 1782187"/>
              <a:gd name="connsiteY70" fmla="*/ 178594 h 1458515"/>
              <a:gd name="connsiteX71" fmla="*/ 357188 w 1782187"/>
              <a:gd name="connsiteY71" fmla="*/ 0 h 145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782187" h="1458515">
                <a:moveTo>
                  <a:pt x="446484" y="506015"/>
                </a:moveTo>
                <a:lnTo>
                  <a:pt x="656987" y="506015"/>
                </a:lnTo>
                <a:cubicBezTo>
                  <a:pt x="689865" y="506015"/>
                  <a:pt x="716518" y="532668"/>
                  <a:pt x="716518" y="565546"/>
                </a:cubicBezTo>
                <a:cubicBezTo>
                  <a:pt x="716518" y="598424"/>
                  <a:pt x="689865" y="625078"/>
                  <a:pt x="656987" y="625078"/>
                </a:cubicBezTo>
                <a:lnTo>
                  <a:pt x="446484" y="625078"/>
                </a:lnTo>
                <a:cubicBezTo>
                  <a:pt x="413606" y="625078"/>
                  <a:pt x="386953" y="598424"/>
                  <a:pt x="386953" y="565546"/>
                </a:cubicBezTo>
                <a:cubicBezTo>
                  <a:pt x="386953" y="532668"/>
                  <a:pt x="413606" y="506015"/>
                  <a:pt x="446484" y="506015"/>
                </a:cubicBezTo>
                <a:close/>
                <a:moveTo>
                  <a:pt x="59531" y="297656"/>
                </a:moveTo>
                <a:cubicBezTo>
                  <a:pt x="92409" y="297656"/>
                  <a:pt x="119063" y="324309"/>
                  <a:pt x="119063" y="357187"/>
                </a:cubicBezTo>
                <a:lnTo>
                  <a:pt x="119063" y="1190625"/>
                </a:lnTo>
                <a:cubicBezTo>
                  <a:pt x="119063" y="1223503"/>
                  <a:pt x="145716" y="1250156"/>
                  <a:pt x="178594" y="1250156"/>
                </a:cubicBezTo>
                <a:lnTo>
                  <a:pt x="595313" y="1250156"/>
                </a:lnTo>
                <a:cubicBezTo>
                  <a:pt x="659128" y="1250173"/>
                  <a:pt x="718094" y="1284206"/>
                  <a:pt x="750034" y="1339453"/>
                </a:cubicBezTo>
                <a:lnTo>
                  <a:pt x="1032153" y="1339453"/>
                </a:lnTo>
                <a:cubicBezTo>
                  <a:pt x="1064091" y="1284206"/>
                  <a:pt x="1123059" y="1250173"/>
                  <a:pt x="1186875" y="1250156"/>
                </a:cubicBezTo>
                <a:lnTo>
                  <a:pt x="1603593" y="1250156"/>
                </a:lnTo>
                <a:cubicBezTo>
                  <a:pt x="1636471" y="1250156"/>
                  <a:pt x="1663125" y="1223503"/>
                  <a:pt x="1663125" y="1190625"/>
                </a:cubicBezTo>
                <a:lnTo>
                  <a:pt x="1663125" y="357187"/>
                </a:lnTo>
                <a:cubicBezTo>
                  <a:pt x="1663125" y="324309"/>
                  <a:pt x="1689778" y="297656"/>
                  <a:pt x="1722656" y="297656"/>
                </a:cubicBezTo>
                <a:cubicBezTo>
                  <a:pt x="1755534" y="297656"/>
                  <a:pt x="1782187" y="324309"/>
                  <a:pt x="1782187" y="357187"/>
                </a:cubicBezTo>
                <a:lnTo>
                  <a:pt x="1782187" y="1190625"/>
                </a:lnTo>
                <a:cubicBezTo>
                  <a:pt x="1782187" y="1289259"/>
                  <a:pt x="1702227" y="1369219"/>
                  <a:pt x="1603593" y="1369219"/>
                </a:cubicBezTo>
                <a:lnTo>
                  <a:pt x="1186875" y="1369219"/>
                </a:lnTo>
                <a:cubicBezTo>
                  <a:pt x="1159751" y="1369219"/>
                  <a:pt x="1136057" y="1387552"/>
                  <a:pt x="1129248" y="1413808"/>
                </a:cubicBezTo>
                <a:cubicBezTo>
                  <a:pt x="1122462" y="1440120"/>
                  <a:pt x="1098709" y="1458515"/>
                  <a:pt x="1071563" y="1458515"/>
                </a:cubicBezTo>
                <a:lnTo>
                  <a:pt x="710684" y="1458515"/>
                </a:lnTo>
                <a:cubicBezTo>
                  <a:pt x="683504" y="1458528"/>
                  <a:pt x="659766" y="1440131"/>
                  <a:pt x="652998" y="1413808"/>
                </a:cubicBezTo>
                <a:cubicBezTo>
                  <a:pt x="646271" y="1387792"/>
                  <a:pt x="622637" y="1369219"/>
                  <a:pt x="595313" y="1369219"/>
                </a:cubicBezTo>
                <a:lnTo>
                  <a:pt x="178594" y="1369219"/>
                </a:lnTo>
                <a:cubicBezTo>
                  <a:pt x="79959" y="1369219"/>
                  <a:pt x="0" y="1289259"/>
                  <a:pt x="0" y="1190625"/>
                </a:cubicBezTo>
                <a:lnTo>
                  <a:pt x="0" y="357187"/>
                </a:lnTo>
                <a:cubicBezTo>
                  <a:pt x="0" y="324309"/>
                  <a:pt x="26653" y="297656"/>
                  <a:pt x="59531" y="297656"/>
                </a:cubicBezTo>
                <a:close/>
                <a:moveTo>
                  <a:pt x="446484" y="267890"/>
                </a:moveTo>
                <a:lnTo>
                  <a:pt x="656987" y="267890"/>
                </a:lnTo>
                <a:cubicBezTo>
                  <a:pt x="689865" y="267890"/>
                  <a:pt x="716518" y="294543"/>
                  <a:pt x="716518" y="327421"/>
                </a:cubicBezTo>
                <a:cubicBezTo>
                  <a:pt x="716518" y="360299"/>
                  <a:pt x="689865" y="386953"/>
                  <a:pt x="656987" y="386953"/>
                </a:cubicBezTo>
                <a:lnTo>
                  <a:pt x="446484" y="386953"/>
                </a:lnTo>
                <a:cubicBezTo>
                  <a:pt x="413606" y="386953"/>
                  <a:pt x="386953" y="360299"/>
                  <a:pt x="386953" y="327421"/>
                </a:cubicBezTo>
                <a:cubicBezTo>
                  <a:pt x="386953" y="294543"/>
                  <a:pt x="413606" y="267890"/>
                  <a:pt x="446484" y="267890"/>
                </a:cubicBezTo>
                <a:close/>
                <a:moveTo>
                  <a:pt x="1012032" y="119063"/>
                </a:moveTo>
                <a:cubicBezTo>
                  <a:pt x="980540" y="119063"/>
                  <a:pt x="952500" y="150019"/>
                  <a:pt x="952500" y="190917"/>
                </a:cubicBezTo>
                <a:lnTo>
                  <a:pt x="952500" y="1061799"/>
                </a:lnTo>
                <a:cubicBezTo>
                  <a:pt x="971134" y="1054775"/>
                  <a:pt x="991196" y="1050965"/>
                  <a:pt x="1012032" y="1050965"/>
                </a:cubicBezTo>
                <a:lnTo>
                  <a:pt x="1428750" y="1050965"/>
                </a:lnTo>
                <a:cubicBezTo>
                  <a:pt x="1461628" y="1050965"/>
                  <a:pt x="1488282" y="1024311"/>
                  <a:pt x="1488282" y="991433"/>
                </a:cubicBezTo>
                <a:lnTo>
                  <a:pt x="1488282" y="178594"/>
                </a:lnTo>
                <a:cubicBezTo>
                  <a:pt x="1488282" y="145716"/>
                  <a:pt x="1461628" y="119063"/>
                  <a:pt x="1428750" y="119063"/>
                </a:cubicBezTo>
                <a:close/>
                <a:moveTo>
                  <a:pt x="357188" y="119063"/>
                </a:moveTo>
                <a:cubicBezTo>
                  <a:pt x="324310" y="119063"/>
                  <a:pt x="297657" y="145716"/>
                  <a:pt x="297657" y="178594"/>
                </a:cubicBezTo>
                <a:lnTo>
                  <a:pt x="297657" y="991493"/>
                </a:lnTo>
                <a:cubicBezTo>
                  <a:pt x="297657" y="1024371"/>
                  <a:pt x="324310" y="1051024"/>
                  <a:pt x="357188" y="1051024"/>
                </a:cubicBezTo>
                <a:lnTo>
                  <a:pt x="773907" y="1051024"/>
                </a:lnTo>
                <a:cubicBezTo>
                  <a:pt x="794184" y="1051009"/>
                  <a:pt x="814317" y="1054451"/>
                  <a:pt x="833438" y="1061204"/>
                </a:cubicBezTo>
                <a:lnTo>
                  <a:pt x="833438" y="178594"/>
                </a:lnTo>
                <a:cubicBezTo>
                  <a:pt x="833438" y="145716"/>
                  <a:pt x="806785" y="119063"/>
                  <a:pt x="773907" y="119063"/>
                </a:cubicBezTo>
                <a:close/>
                <a:moveTo>
                  <a:pt x="357188" y="0"/>
                </a:moveTo>
                <a:lnTo>
                  <a:pt x="773907" y="0"/>
                </a:lnTo>
                <a:cubicBezTo>
                  <a:pt x="818815" y="76"/>
                  <a:pt x="862022" y="17180"/>
                  <a:pt x="894815" y="47863"/>
                </a:cubicBezTo>
                <a:cubicBezTo>
                  <a:pt x="926009" y="18514"/>
                  <a:pt x="966550" y="0"/>
                  <a:pt x="1012032" y="0"/>
                </a:cubicBezTo>
                <a:lnTo>
                  <a:pt x="1428750" y="0"/>
                </a:lnTo>
                <a:cubicBezTo>
                  <a:pt x="1527384" y="0"/>
                  <a:pt x="1607344" y="79960"/>
                  <a:pt x="1607344" y="178594"/>
                </a:cubicBezTo>
                <a:lnTo>
                  <a:pt x="1607344" y="991433"/>
                </a:lnTo>
                <a:cubicBezTo>
                  <a:pt x="1607344" y="1090068"/>
                  <a:pt x="1527384" y="1170027"/>
                  <a:pt x="1428750" y="1170027"/>
                </a:cubicBezTo>
                <a:lnTo>
                  <a:pt x="1012032" y="1170027"/>
                </a:lnTo>
                <a:cubicBezTo>
                  <a:pt x="986195" y="1170027"/>
                  <a:pt x="962085" y="1190923"/>
                  <a:pt x="954703" y="1222534"/>
                </a:cubicBezTo>
                <a:cubicBezTo>
                  <a:pt x="947262" y="1254383"/>
                  <a:pt x="920234" y="1269325"/>
                  <a:pt x="893922" y="1268135"/>
                </a:cubicBezTo>
                <a:cubicBezTo>
                  <a:pt x="866537" y="1269325"/>
                  <a:pt x="838438" y="1253252"/>
                  <a:pt x="832545" y="1219200"/>
                </a:cubicBezTo>
                <a:cubicBezTo>
                  <a:pt x="827518" y="1190753"/>
                  <a:pt x="802794" y="1170020"/>
                  <a:pt x="773907" y="1170027"/>
                </a:cubicBezTo>
                <a:lnTo>
                  <a:pt x="357188" y="1170027"/>
                </a:lnTo>
                <a:cubicBezTo>
                  <a:pt x="258554" y="1170027"/>
                  <a:pt x="178594" y="1090068"/>
                  <a:pt x="178594" y="991433"/>
                </a:cubicBezTo>
                <a:lnTo>
                  <a:pt x="178594" y="178594"/>
                </a:lnTo>
                <a:cubicBezTo>
                  <a:pt x="178594" y="79960"/>
                  <a:pt x="258554" y="0"/>
                  <a:pt x="35718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12513" b="125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 rot="18900000" flipV="1">
            <a:off x="3994620" y="1586700"/>
            <a:ext cx="4202760" cy="4202760"/>
          </a:xfrm>
          <a:prstGeom prst="roundRect">
            <a:avLst>
              <a:gd name="adj" fmla="val 11742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sp>
        <p:nvSpPr>
          <p:cNvPr id="3" name="矩形: 圆角 2"/>
          <p:cNvSpPr/>
          <p:nvPr/>
        </p:nvSpPr>
        <p:spPr>
          <a:xfrm rot="18900000" flipV="1">
            <a:off x="3994620" y="1327620"/>
            <a:ext cx="4202760" cy="4202760"/>
          </a:xfrm>
          <a:prstGeom prst="roundRect">
            <a:avLst>
              <a:gd name="adj" fmla="val 11742"/>
            </a:avLst>
          </a:prstGeom>
          <a:ln>
            <a:noFill/>
          </a:ln>
          <a:effectLst>
            <a:outerShdw blurRad="381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sp>
        <p:nvSpPr>
          <p:cNvPr id="15" name="任意多边形: 形状 1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852161 h 6858000"/>
              <a:gd name="connsiteX1" fmla="*/ 1005840 w 12192000"/>
              <a:gd name="connsiteY1" fmla="*/ 6858000 h 6858000"/>
              <a:gd name="connsiteX2" fmla="*/ 0 w 12192000"/>
              <a:gd name="connsiteY2" fmla="*/ 6858000 h 6858000"/>
              <a:gd name="connsiteX3" fmla="*/ 12192000 w 12192000"/>
              <a:gd name="connsiteY3" fmla="*/ 5852161 h 6858000"/>
              <a:gd name="connsiteX4" fmla="*/ 12192000 w 12192000"/>
              <a:gd name="connsiteY4" fmla="*/ 6858000 h 6858000"/>
              <a:gd name="connsiteX5" fmla="*/ 11186160 w 12192000"/>
              <a:gd name="connsiteY5" fmla="*/ 6858000 h 6858000"/>
              <a:gd name="connsiteX6" fmla="*/ 1118616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1005840 h 6858000"/>
              <a:gd name="connsiteX9" fmla="*/ 0 w 12192000"/>
              <a:gd name="connsiteY9" fmla="*/ 0 h 6858000"/>
              <a:gd name="connsiteX10" fmla="*/ 1005840 w 12192000"/>
              <a:gd name="connsiteY10" fmla="*/ 0 h 6858000"/>
              <a:gd name="connsiteX11" fmla="*/ 0 w 12192000"/>
              <a:gd name="connsiteY11" fmla="*/ 10058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5852161"/>
                </a:moveTo>
                <a:lnTo>
                  <a:pt x="1005840" y="6858000"/>
                </a:lnTo>
                <a:lnTo>
                  <a:pt x="0" y="6858000"/>
                </a:lnTo>
                <a:close/>
                <a:moveTo>
                  <a:pt x="12192000" y="5852161"/>
                </a:moveTo>
                <a:lnTo>
                  <a:pt x="12192000" y="6858000"/>
                </a:lnTo>
                <a:lnTo>
                  <a:pt x="11186160" y="6858000"/>
                </a:lnTo>
                <a:close/>
                <a:moveTo>
                  <a:pt x="11186160" y="0"/>
                </a:moveTo>
                <a:lnTo>
                  <a:pt x="12192000" y="0"/>
                </a:lnTo>
                <a:lnTo>
                  <a:pt x="12192000" y="1005840"/>
                </a:lnTo>
                <a:close/>
                <a:moveTo>
                  <a:pt x="0" y="0"/>
                </a:moveTo>
                <a:lnTo>
                  <a:pt x="1005840" y="0"/>
                </a:lnTo>
                <a:lnTo>
                  <a:pt x="0" y="1005840"/>
                </a:lnTo>
                <a:close/>
              </a:path>
            </a:pathLst>
          </a:custGeom>
          <a:solidFill>
            <a:srgbClr val="FD9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958670" y="1399411"/>
            <a:ext cx="2274662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5400">
                <a:gradFill>
                  <a:gsLst>
                    <a:gs pos="55000">
                      <a:schemeClr val="bg1"/>
                    </a:gs>
                    <a:gs pos="99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Bahnschrift SemiBold" panose="020B0502040204020203" pitchFamily="34" charset="0"/>
              </a:defRPr>
            </a:lvl1pPr>
          </a:lstStyle>
          <a:p>
            <a:r>
              <a:rPr lang="en-US" altLang="zh-CN" sz="16600" dirty="0"/>
              <a:t>02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996872" y="3874779"/>
            <a:ext cx="419826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tx2"/>
                </a:solidFill>
              </a:defRPr>
            </a:lvl1pPr>
          </a:lstStyle>
          <a:p>
            <a:pPr algn="ctr"/>
            <a:r>
              <a:rPr lang="zh-CN" altLang="en-US" sz="4000" dirty="0" smtClean="0">
                <a:solidFill>
                  <a:schemeClr val="bg1"/>
                </a:solidFill>
              </a:rPr>
              <a:t>攻击图和安全依赖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9" name="矩形: 圆角 28"/>
          <p:cNvSpPr/>
          <p:nvPr/>
        </p:nvSpPr>
        <p:spPr>
          <a:xfrm rot="18900000" flipV="1">
            <a:off x="556978" y="-2110022"/>
            <a:ext cx="11078044" cy="11078044"/>
          </a:xfrm>
          <a:prstGeom prst="roundRect">
            <a:avLst>
              <a:gd name="adj" fmla="val 11742"/>
            </a:avLst>
          </a:prstGeom>
          <a:noFill/>
          <a:ln w="190500">
            <a:gradFill flip="none" rotWithShape="1">
              <a:gsLst>
                <a:gs pos="13000">
                  <a:schemeClr val="accent1">
                    <a:alpha val="0"/>
                    <a:lumMod val="7000"/>
                    <a:lumOff val="93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20000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sp>
        <p:nvSpPr>
          <p:cNvPr id="30" name="矩形: 圆角 29"/>
          <p:cNvSpPr/>
          <p:nvPr/>
        </p:nvSpPr>
        <p:spPr>
          <a:xfrm rot="2700000">
            <a:off x="837162" y="-1829838"/>
            <a:ext cx="10517676" cy="10517676"/>
          </a:xfrm>
          <a:prstGeom prst="roundRect">
            <a:avLst>
              <a:gd name="adj" fmla="val 11742"/>
            </a:avLst>
          </a:prstGeom>
          <a:noFill/>
          <a:ln w="190500">
            <a:gradFill flip="none" rotWithShape="1">
              <a:gsLst>
                <a:gs pos="13000">
                  <a:schemeClr val="accent1">
                    <a:alpha val="0"/>
                    <a:lumMod val="7000"/>
                    <a:lumOff val="93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20000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: 形状 33"/>
          <p:cNvSpPr/>
          <p:nvPr>
            <p:custDataLst>
              <p:tags r:id="rId1"/>
            </p:custDataLst>
          </p:nvPr>
        </p:nvSpPr>
        <p:spPr>
          <a:xfrm>
            <a:off x="593262" y="1858023"/>
            <a:ext cx="2351209" cy="1350638"/>
          </a:xfrm>
          <a:custGeom>
            <a:avLst/>
            <a:gdLst>
              <a:gd name="connsiteX0" fmla="*/ 106268 w 3391707"/>
              <a:gd name="connsiteY0" fmla="*/ 0 h 1463125"/>
              <a:gd name="connsiteX1" fmla="*/ 3285439 w 3391707"/>
              <a:gd name="connsiteY1" fmla="*/ 0 h 1463125"/>
              <a:gd name="connsiteX2" fmla="*/ 3391707 w 3391707"/>
              <a:gd name="connsiteY2" fmla="*/ 106268 h 1463125"/>
              <a:gd name="connsiteX3" fmla="*/ 3391707 w 3391707"/>
              <a:gd name="connsiteY3" fmla="*/ 1124820 h 1463125"/>
              <a:gd name="connsiteX4" fmla="*/ 3285439 w 3391707"/>
              <a:gd name="connsiteY4" fmla="*/ 1231088 h 1463125"/>
              <a:gd name="connsiteX5" fmla="*/ 1830434 w 3391707"/>
              <a:gd name="connsiteY5" fmla="*/ 1231088 h 1463125"/>
              <a:gd name="connsiteX6" fmla="*/ 1695852 w 3391707"/>
              <a:gd name="connsiteY6" fmla="*/ 1463125 h 1463125"/>
              <a:gd name="connsiteX7" fmla="*/ 1561271 w 3391707"/>
              <a:gd name="connsiteY7" fmla="*/ 1231088 h 1463125"/>
              <a:gd name="connsiteX8" fmla="*/ 106268 w 3391707"/>
              <a:gd name="connsiteY8" fmla="*/ 1231088 h 1463125"/>
              <a:gd name="connsiteX9" fmla="*/ 0 w 3391707"/>
              <a:gd name="connsiteY9" fmla="*/ 1124820 h 1463125"/>
              <a:gd name="connsiteX10" fmla="*/ 0 w 3391707"/>
              <a:gd name="connsiteY10" fmla="*/ 106268 h 1463125"/>
              <a:gd name="connsiteX11" fmla="*/ 106268 w 3391707"/>
              <a:gd name="connsiteY11" fmla="*/ 0 h 146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91707" h="1463125">
                <a:moveTo>
                  <a:pt x="106268" y="0"/>
                </a:moveTo>
                <a:lnTo>
                  <a:pt x="3285439" y="0"/>
                </a:lnTo>
                <a:cubicBezTo>
                  <a:pt x="3344129" y="0"/>
                  <a:pt x="3391707" y="47578"/>
                  <a:pt x="3391707" y="106268"/>
                </a:cubicBezTo>
                <a:lnTo>
                  <a:pt x="3391707" y="1124820"/>
                </a:lnTo>
                <a:cubicBezTo>
                  <a:pt x="3391707" y="1183510"/>
                  <a:pt x="3344129" y="1231088"/>
                  <a:pt x="3285439" y="1231088"/>
                </a:cubicBezTo>
                <a:lnTo>
                  <a:pt x="1830434" y="1231088"/>
                </a:lnTo>
                <a:lnTo>
                  <a:pt x="1695852" y="1463125"/>
                </a:lnTo>
                <a:lnTo>
                  <a:pt x="1561271" y="1231088"/>
                </a:lnTo>
                <a:lnTo>
                  <a:pt x="106268" y="1231088"/>
                </a:lnTo>
                <a:cubicBezTo>
                  <a:pt x="47578" y="1231088"/>
                  <a:pt x="0" y="1183510"/>
                  <a:pt x="0" y="1124820"/>
                </a:cubicBezTo>
                <a:lnTo>
                  <a:pt x="0" y="106268"/>
                </a:lnTo>
                <a:cubicBezTo>
                  <a:pt x="0" y="47578"/>
                  <a:pt x="47578" y="0"/>
                  <a:pt x="106268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>
            <p:custDataLst>
              <p:tags r:id="rId2"/>
            </p:custDataLst>
          </p:nvPr>
        </p:nvSpPr>
        <p:spPr>
          <a:xfrm>
            <a:off x="4343092" y="1897516"/>
            <a:ext cx="1597322" cy="1295788"/>
          </a:xfrm>
          <a:custGeom>
            <a:avLst/>
            <a:gdLst>
              <a:gd name="connsiteX0" fmla="*/ 106268 w 3391707"/>
              <a:gd name="connsiteY0" fmla="*/ 0 h 1463125"/>
              <a:gd name="connsiteX1" fmla="*/ 3285439 w 3391707"/>
              <a:gd name="connsiteY1" fmla="*/ 0 h 1463125"/>
              <a:gd name="connsiteX2" fmla="*/ 3391707 w 3391707"/>
              <a:gd name="connsiteY2" fmla="*/ 106268 h 1463125"/>
              <a:gd name="connsiteX3" fmla="*/ 3391707 w 3391707"/>
              <a:gd name="connsiteY3" fmla="*/ 1124820 h 1463125"/>
              <a:gd name="connsiteX4" fmla="*/ 3285439 w 3391707"/>
              <a:gd name="connsiteY4" fmla="*/ 1231088 h 1463125"/>
              <a:gd name="connsiteX5" fmla="*/ 1830435 w 3391707"/>
              <a:gd name="connsiteY5" fmla="*/ 1231088 h 1463125"/>
              <a:gd name="connsiteX6" fmla="*/ 1695853 w 3391707"/>
              <a:gd name="connsiteY6" fmla="*/ 1463125 h 1463125"/>
              <a:gd name="connsiteX7" fmla="*/ 1561272 w 3391707"/>
              <a:gd name="connsiteY7" fmla="*/ 1231088 h 1463125"/>
              <a:gd name="connsiteX8" fmla="*/ 106268 w 3391707"/>
              <a:gd name="connsiteY8" fmla="*/ 1231088 h 1463125"/>
              <a:gd name="connsiteX9" fmla="*/ 0 w 3391707"/>
              <a:gd name="connsiteY9" fmla="*/ 1124820 h 1463125"/>
              <a:gd name="connsiteX10" fmla="*/ 0 w 3391707"/>
              <a:gd name="connsiteY10" fmla="*/ 106268 h 1463125"/>
              <a:gd name="connsiteX11" fmla="*/ 106268 w 3391707"/>
              <a:gd name="connsiteY11" fmla="*/ 0 h 146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91707" h="1463125">
                <a:moveTo>
                  <a:pt x="106268" y="0"/>
                </a:moveTo>
                <a:lnTo>
                  <a:pt x="3285439" y="0"/>
                </a:lnTo>
                <a:cubicBezTo>
                  <a:pt x="3344129" y="0"/>
                  <a:pt x="3391707" y="47578"/>
                  <a:pt x="3391707" y="106268"/>
                </a:cubicBezTo>
                <a:lnTo>
                  <a:pt x="3391707" y="1124820"/>
                </a:lnTo>
                <a:cubicBezTo>
                  <a:pt x="3391707" y="1183510"/>
                  <a:pt x="3344129" y="1231088"/>
                  <a:pt x="3285439" y="1231088"/>
                </a:cubicBezTo>
                <a:lnTo>
                  <a:pt x="1830435" y="1231088"/>
                </a:lnTo>
                <a:lnTo>
                  <a:pt x="1695853" y="1463125"/>
                </a:lnTo>
                <a:lnTo>
                  <a:pt x="1561272" y="1231088"/>
                </a:lnTo>
                <a:lnTo>
                  <a:pt x="106268" y="1231088"/>
                </a:lnTo>
                <a:cubicBezTo>
                  <a:pt x="47578" y="1231088"/>
                  <a:pt x="0" y="1183510"/>
                  <a:pt x="0" y="1124820"/>
                </a:cubicBezTo>
                <a:lnTo>
                  <a:pt x="0" y="106268"/>
                </a:lnTo>
                <a:cubicBezTo>
                  <a:pt x="0" y="47578"/>
                  <a:pt x="47578" y="0"/>
                  <a:pt x="106268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36"/>
          <p:cNvSpPr/>
          <p:nvPr>
            <p:custDataLst>
              <p:tags r:id="rId3"/>
            </p:custDataLst>
          </p:nvPr>
        </p:nvSpPr>
        <p:spPr>
          <a:xfrm flipV="1">
            <a:off x="6338976" y="4222553"/>
            <a:ext cx="1754306" cy="1395006"/>
          </a:xfrm>
          <a:custGeom>
            <a:avLst/>
            <a:gdLst>
              <a:gd name="connsiteX0" fmla="*/ 1695855 w 3391707"/>
              <a:gd name="connsiteY0" fmla="*/ 1463129 h 1463129"/>
              <a:gd name="connsiteX1" fmla="*/ 1830439 w 3391707"/>
              <a:gd name="connsiteY1" fmla="*/ 1231088 h 1463129"/>
              <a:gd name="connsiteX2" fmla="*/ 3285439 w 3391707"/>
              <a:gd name="connsiteY2" fmla="*/ 1231088 h 1463129"/>
              <a:gd name="connsiteX3" fmla="*/ 3391707 w 3391707"/>
              <a:gd name="connsiteY3" fmla="*/ 1124820 h 1463129"/>
              <a:gd name="connsiteX4" fmla="*/ 3391707 w 3391707"/>
              <a:gd name="connsiteY4" fmla="*/ 106268 h 1463129"/>
              <a:gd name="connsiteX5" fmla="*/ 3285439 w 3391707"/>
              <a:gd name="connsiteY5" fmla="*/ 0 h 1463129"/>
              <a:gd name="connsiteX6" fmla="*/ 106268 w 3391707"/>
              <a:gd name="connsiteY6" fmla="*/ 0 h 1463129"/>
              <a:gd name="connsiteX7" fmla="*/ 0 w 3391707"/>
              <a:gd name="connsiteY7" fmla="*/ 106268 h 1463129"/>
              <a:gd name="connsiteX8" fmla="*/ 0 w 3391707"/>
              <a:gd name="connsiteY8" fmla="*/ 1124820 h 1463129"/>
              <a:gd name="connsiteX9" fmla="*/ 106268 w 3391707"/>
              <a:gd name="connsiteY9" fmla="*/ 1231088 h 1463129"/>
              <a:gd name="connsiteX10" fmla="*/ 1561271 w 3391707"/>
              <a:gd name="connsiteY10" fmla="*/ 1231088 h 146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1707" h="1463129">
                <a:moveTo>
                  <a:pt x="1695855" y="1463129"/>
                </a:moveTo>
                <a:lnTo>
                  <a:pt x="1830439" y="1231088"/>
                </a:lnTo>
                <a:lnTo>
                  <a:pt x="3285439" y="1231088"/>
                </a:lnTo>
                <a:cubicBezTo>
                  <a:pt x="3344129" y="1231088"/>
                  <a:pt x="3391707" y="1183510"/>
                  <a:pt x="3391707" y="1124820"/>
                </a:cubicBezTo>
                <a:lnTo>
                  <a:pt x="3391707" y="106268"/>
                </a:lnTo>
                <a:cubicBezTo>
                  <a:pt x="3391707" y="47578"/>
                  <a:pt x="3344129" y="0"/>
                  <a:pt x="3285439" y="0"/>
                </a:cubicBezTo>
                <a:lnTo>
                  <a:pt x="106268" y="0"/>
                </a:lnTo>
                <a:cubicBezTo>
                  <a:pt x="47578" y="0"/>
                  <a:pt x="0" y="47578"/>
                  <a:pt x="0" y="106268"/>
                </a:cubicBezTo>
                <a:lnTo>
                  <a:pt x="0" y="1124820"/>
                </a:lnTo>
                <a:cubicBezTo>
                  <a:pt x="0" y="1183510"/>
                  <a:pt x="47578" y="1231088"/>
                  <a:pt x="106268" y="1231088"/>
                </a:cubicBezTo>
                <a:lnTo>
                  <a:pt x="1561271" y="1231088"/>
                </a:lnTo>
                <a:close/>
              </a:path>
            </a:pathLst>
          </a:cu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546100" y="3691705"/>
            <a:ext cx="11112500" cy="0"/>
          </a:xfrm>
          <a:prstGeom prst="line">
            <a:avLst/>
          </a:prstGeom>
          <a:ln w="15875">
            <a:solidFill>
              <a:schemeClr val="accent1"/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59001" y="2189956"/>
            <a:ext cx="1619730" cy="59093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tx2"/>
                </a:solidFill>
                <a:latin typeface="+mn-ea"/>
              </a:rPr>
              <a:t>0 Know 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where the </a:t>
            </a:r>
            <a:r>
              <a:rPr lang="en-US" altLang="zh-CN" sz="1600" dirty="0" smtClean="0">
                <a:solidFill>
                  <a:schemeClr val="tx2"/>
                </a:solidFill>
                <a:latin typeface="+mn-ea"/>
              </a:rPr>
              <a:t>secret 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is.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343092" y="2318967"/>
            <a:ext cx="1688833" cy="2954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tx2"/>
                </a:solidFill>
                <a:latin typeface="+mn-ea"/>
              </a:rPr>
              <a:t>2 Authorization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490122" y="4831636"/>
            <a:ext cx="1508291" cy="2954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tx2"/>
                </a:solidFill>
                <a:latin typeface="+mn-ea"/>
              </a:rPr>
              <a:t>3 Secret 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Access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6476" y="3228007"/>
            <a:ext cx="957155" cy="9571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291" y="3199931"/>
            <a:ext cx="957155" cy="957155"/>
          </a:xfrm>
          <a:prstGeom prst="rect">
            <a:avLst/>
          </a:prstGeom>
        </p:spPr>
      </p:pic>
      <p:sp>
        <p:nvSpPr>
          <p:cNvPr id="42" name="矩形: 圆角 28"/>
          <p:cNvSpPr/>
          <p:nvPr/>
        </p:nvSpPr>
        <p:spPr>
          <a:xfrm rot="18900000">
            <a:off x="4897020" y="3411796"/>
            <a:ext cx="559816" cy="559816"/>
          </a:xfrm>
          <a:prstGeom prst="roundRect">
            <a:avLst>
              <a:gd name="adj" fmla="val 21208"/>
            </a:avLst>
          </a:prstGeom>
          <a:ln>
            <a:noFill/>
          </a:ln>
          <a:effectLst>
            <a:outerShdw blurRad="127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grpSp>
        <p:nvGrpSpPr>
          <p:cNvPr id="43" name="图形 74"/>
          <p:cNvGrpSpPr/>
          <p:nvPr/>
        </p:nvGrpSpPr>
        <p:grpSpPr>
          <a:xfrm>
            <a:off x="5043264" y="3561558"/>
            <a:ext cx="267328" cy="260294"/>
            <a:chOff x="3781588" y="-412604"/>
            <a:chExt cx="361950" cy="352425"/>
          </a:xfrm>
          <a:noFill/>
        </p:grpSpPr>
        <p:sp>
          <p:nvSpPr>
            <p:cNvPr id="44" name="任意多边形: 形状 84"/>
            <p:cNvSpPr/>
            <p:nvPr/>
          </p:nvSpPr>
          <p:spPr>
            <a:xfrm>
              <a:off x="3953038" y="-403079"/>
              <a:ext cx="95250" cy="342900"/>
            </a:xfrm>
            <a:custGeom>
              <a:avLst/>
              <a:gdLst>
                <a:gd name="connsiteX0" fmla="*/ 5 w 95250"/>
                <a:gd name="connsiteY0" fmla="*/ 5 h 342900"/>
                <a:gd name="connsiteX1" fmla="*/ 95255 w 95250"/>
                <a:gd name="connsiteY1" fmla="*/ 5 h 342900"/>
                <a:gd name="connsiteX2" fmla="*/ 95255 w 95250"/>
                <a:gd name="connsiteY2" fmla="*/ 342905 h 342900"/>
                <a:gd name="connsiteX3" fmla="*/ 5 w 95250"/>
                <a:gd name="connsiteY3" fmla="*/ 3429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42900">
                  <a:moveTo>
                    <a:pt x="5" y="5"/>
                  </a:moveTo>
                  <a:lnTo>
                    <a:pt x="95255" y="5"/>
                  </a:lnTo>
                  <a:lnTo>
                    <a:pt x="95255" y="342905"/>
                  </a:lnTo>
                  <a:lnTo>
                    <a:pt x="5" y="342905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85"/>
            <p:cNvSpPr/>
            <p:nvPr/>
          </p:nvSpPr>
          <p:spPr>
            <a:xfrm>
              <a:off x="4048288" y="-403079"/>
              <a:ext cx="95250" cy="342900"/>
            </a:xfrm>
            <a:custGeom>
              <a:avLst/>
              <a:gdLst>
                <a:gd name="connsiteX0" fmla="*/ 5 w 95250"/>
                <a:gd name="connsiteY0" fmla="*/ 5 h 342900"/>
                <a:gd name="connsiteX1" fmla="*/ 95255 w 95250"/>
                <a:gd name="connsiteY1" fmla="*/ 5 h 342900"/>
                <a:gd name="connsiteX2" fmla="*/ 95255 w 95250"/>
                <a:gd name="connsiteY2" fmla="*/ 342905 h 342900"/>
                <a:gd name="connsiteX3" fmla="*/ 5 w 95250"/>
                <a:gd name="connsiteY3" fmla="*/ 3429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42900">
                  <a:moveTo>
                    <a:pt x="5" y="5"/>
                  </a:moveTo>
                  <a:lnTo>
                    <a:pt x="95255" y="5"/>
                  </a:lnTo>
                  <a:lnTo>
                    <a:pt x="95255" y="342905"/>
                  </a:lnTo>
                  <a:lnTo>
                    <a:pt x="5" y="342905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86"/>
            <p:cNvSpPr/>
            <p:nvPr/>
          </p:nvSpPr>
          <p:spPr>
            <a:xfrm>
              <a:off x="3781588" y="-412604"/>
              <a:ext cx="133350" cy="352425"/>
            </a:xfrm>
            <a:custGeom>
              <a:avLst/>
              <a:gdLst>
                <a:gd name="connsiteX0" fmla="*/ 33343 w 133350"/>
                <a:gd name="connsiteY0" fmla="*/ 5 h 352425"/>
                <a:gd name="connsiteX1" fmla="*/ 133355 w 133350"/>
                <a:gd name="connsiteY1" fmla="*/ 8015 h 352425"/>
                <a:gd name="connsiteX2" fmla="*/ 100018 w 133350"/>
                <a:gd name="connsiteY2" fmla="*/ 352430 h 352425"/>
                <a:gd name="connsiteX3" fmla="*/ 5 w 133350"/>
                <a:gd name="connsiteY3" fmla="*/ 34442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352425">
                  <a:moveTo>
                    <a:pt x="33343" y="5"/>
                  </a:moveTo>
                  <a:lnTo>
                    <a:pt x="133355" y="8015"/>
                  </a:lnTo>
                  <a:lnTo>
                    <a:pt x="100018" y="352430"/>
                  </a:lnTo>
                  <a:lnTo>
                    <a:pt x="5" y="344420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87"/>
            <p:cNvSpPr/>
            <p:nvPr/>
          </p:nvSpPr>
          <p:spPr>
            <a:xfrm>
              <a:off x="4095913" y="-317354"/>
              <a:ext cx="9525" cy="28575"/>
            </a:xfrm>
            <a:custGeom>
              <a:avLst/>
              <a:gdLst>
                <a:gd name="connsiteX0" fmla="*/ 5 w 9525"/>
                <a:gd name="connsiteY0" fmla="*/ 28580 h 28575"/>
                <a:gd name="connsiteX1" fmla="*/ 5 w 9525"/>
                <a:gd name="connsiteY1" fmla="*/ 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5" y="28580"/>
                  </a:moveTo>
                  <a:lnTo>
                    <a:pt x="5" y="5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88"/>
            <p:cNvSpPr/>
            <p:nvPr/>
          </p:nvSpPr>
          <p:spPr>
            <a:xfrm>
              <a:off x="4000663" y="-317354"/>
              <a:ext cx="9525" cy="28575"/>
            </a:xfrm>
            <a:custGeom>
              <a:avLst/>
              <a:gdLst>
                <a:gd name="connsiteX0" fmla="*/ 5 w 9525"/>
                <a:gd name="connsiteY0" fmla="*/ 28580 h 28575"/>
                <a:gd name="connsiteX1" fmla="*/ 5 w 9525"/>
                <a:gd name="connsiteY1" fmla="*/ 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5" y="28580"/>
                  </a:moveTo>
                  <a:lnTo>
                    <a:pt x="5" y="5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9" name="矩形: 圆角 28"/>
          <p:cNvSpPr/>
          <p:nvPr/>
        </p:nvSpPr>
        <p:spPr>
          <a:xfrm rot="18900000">
            <a:off x="6901046" y="3411797"/>
            <a:ext cx="559816" cy="559816"/>
          </a:xfrm>
          <a:prstGeom prst="roundRect">
            <a:avLst>
              <a:gd name="adj" fmla="val 21208"/>
            </a:avLst>
          </a:prstGeom>
          <a:ln>
            <a:noFill/>
          </a:ln>
          <a:effectLst>
            <a:outerShdw blurRad="127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grpSp>
        <p:nvGrpSpPr>
          <p:cNvPr id="50" name="图形 74"/>
          <p:cNvGrpSpPr/>
          <p:nvPr/>
        </p:nvGrpSpPr>
        <p:grpSpPr>
          <a:xfrm>
            <a:off x="7047290" y="3561559"/>
            <a:ext cx="267328" cy="260294"/>
            <a:chOff x="3781588" y="-412604"/>
            <a:chExt cx="361950" cy="352425"/>
          </a:xfrm>
          <a:noFill/>
        </p:grpSpPr>
        <p:sp>
          <p:nvSpPr>
            <p:cNvPr id="51" name="任意多边形: 形状 84"/>
            <p:cNvSpPr/>
            <p:nvPr/>
          </p:nvSpPr>
          <p:spPr>
            <a:xfrm>
              <a:off x="3953038" y="-403079"/>
              <a:ext cx="95250" cy="342900"/>
            </a:xfrm>
            <a:custGeom>
              <a:avLst/>
              <a:gdLst>
                <a:gd name="connsiteX0" fmla="*/ 5 w 95250"/>
                <a:gd name="connsiteY0" fmla="*/ 5 h 342900"/>
                <a:gd name="connsiteX1" fmla="*/ 95255 w 95250"/>
                <a:gd name="connsiteY1" fmla="*/ 5 h 342900"/>
                <a:gd name="connsiteX2" fmla="*/ 95255 w 95250"/>
                <a:gd name="connsiteY2" fmla="*/ 342905 h 342900"/>
                <a:gd name="connsiteX3" fmla="*/ 5 w 95250"/>
                <a:gd name="connsiteY3" fmla="*/ 3429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42900">
                  <a:moveTo>
                    <a:pt x="5" y="5"/>
                  </a:moveTo>
                  <a:lnTo>
                    <a:pt x="95255" y="5"/>
                  </a:lnTo>
                  <a:lnTo>
                    <a:pt x="95255" y="342905"/>
                  </a:lnTo>
                  <a:lnTo>
                    <a:pt x="5" y="342905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85"/>
            <p:cNvSpPr/>
            <p:nvPr/>
          </p:nvSpPr>
          <p:spPr>
            <a:xfrm>
              <a:off x="4048288" y="-403079"/>
              <a:ext cx="95250" cy="342900"/>
            </a:xfrm>
            <a:custGeom>
              <a:avLst/>
              <a:gdLst>
                <a:gd name="connsiteX0" fmla="*/ 5 w 95250"/>
                <a:gd name="connsiteY0" fmla="*/ 5 h 342900"/>
                <a:gd name="connsiteX1" fmla="*/ 95255 w 95250"/>
                <a:gd name="connsiteY1" fmla="*/ 5 h 342900"/>
                <a:gd name="connsiteX2" fmla="*/ 95255 w 95250"/>
                <a:gd name="connsiteY2" fmla="*/ 342905 h 342900"/>
                <a:gd name="connsiteX3" fmla="*/ 5 w 95250"/>
                <a:gd name="connsiteY3" fmla="*/ 3429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42900">
                  <a:moveTo>
                    <a:pt x="5" y="5"/>
                  </a:moveTo>
                  <a:lnTo>
                    <a:pt x="95255" y="5"/>
                  </a:lnTo>
                  <a:lnTo>
                    <a:pt x="95255" y="342905"/>
                  </a:lnTo>
                  <a:lnTo>
                    <a:pt x="5" y="342905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86"/>
            <p:cNvSpPr/>
            <p:nvPr/>
          </p:nvSpPr>
          <p:spPr>
            <a:xfrm>
              <a:off x="3781588" y="-412604"/>
              <a:ext cx="133350" cy="352425"/>
            </a:xfrm>
            <a:custGeom>
              <a:avLst/>
              <a:gdLst>
                <a:gd name="connsiteX0" fmla="*/ 33343 w 133350"/>
                <a:gd name="connsiteY0" fmla="*/ 5 h 352425"/>
                <a:gd name="connsiteX1" fmla="*/ 133355 w 133350"/>
                <a:gd name="connsiteY1" fmla="*/ 8015 h 352425"/>
                <a:gd name="connsiteX2" fmla="*/ 100018 w 133350"/>
                <a:gd name="connsiteY2" fmla="*/ 352430 h 352425"/>
                <a:gd name="connsiteX3" fmla="*/ 5 w 133350"/>
                <a:gd name="connsiteY3" fmla="*/ 34442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352425">
                  <a:moveTo>
                    <a:pt x="33343" y="5"/>
                  </a:moveTo>
                  <a:lnTo>
                    <a:pt x="133355" y="8015"/>
                  </a:lnTo>
                  <a:lnTo>
                    <a:pt x="100018" y="352430"/>
                  </a:lnTo>
                  <a:lnTo>
                    <a:pt x="5" y="344420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87"/>
            <p:cNvSpPr/>
            <p:nvPr/>
          </p:nvSpPr>
          <p:spPr>
            <a:xfrm>
              <a:off x="4095913" y="-317354"/>
              <a:ext cx="9525" cy="28575"/>
            </a:xfrm>
            <a:custGeom>
              <a:avLst/>
              <a:gdLst>
                <a:gd name="connsiteX0" fmla="*/ 5 w 9525"/>
                <a:gd name="connsiteY0" fmla="*/ 28580 h 28575"/>
                <a:gd name="connsiteX1" fmla="*/ 5 w 9525"/>
                <a:gd name="connsiteY1" fmla="*/ 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5" y="28580"/>
                  </a:moveTo>
                  <a:lnTo>
                    <a:pt x="5" y="5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88"/>
            <p:cNvSpPr/>
            <p:nvPr/>
          </p:nvSpPr>
          <p:spPr>
            <a:xfrm>
              <a:off x="4000663" y="-317354"/>
              <a:ext cx="9525" cy="28575"/>
            </a:xfrm>
            <a:custGeom>
              <a:avLst/>
              <a:gdLst>
                <a:gd name="connsiteX0" fmla="*/ 5 w 9525"/>
                <a:gd name="connsiteY0" fmla="*/ 28580 h 28575"/>
                <a:gd name="connsiteX1" fmla="*/ 5 w 9525"/>
                <a:gd name="connsiteY1" fmla="*/ 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5" y="28580"/>
                  </a:moveTo>
                  <a:lnTo>
                    <a:pt x="5" y="5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6" name="矩形: 圆角 28"/>
          <p:cNvSpPr/>
          <p:nvPr/>
        </p:nvSpPr>
        <p:spPr>
          <a:xfrm rot="18900000">
            <a:off x="8592182" y="3444863"/>
            <a:ext cx="559816" cy="559816"/>
          </a:xfrm>
          <a:prstGeom prst="roundRect">
            <a:avLst>
              <a:gd name="adj" fmla="val 21208"/>
            </a:avLst>
          </a:prstGeom>
          <a:ln>
            <a:noFill/>
          </a:ln>
          <a:effectLst>
            <a:outerShdw blurRad="127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grpSp>
        <p:nvGrpSpPr>
          <p:cNvPr id="57" name="图形 74"/>
          <p:cNvGrpSpPr/>
          <p:nvPr/>
        </p:nvGrpSpPr>
        <p:grpSpPr>
          <a:xfrm>
            <a:off x="8738426" y="3594625"/>
            <a:ext cx="267328" cy="260294"/>
            <a:chOff x="3781588" y="-412604"/>
            <a:chExt cx="361950" cy="352425"/>
          </a:xfrm>
          <a:noFill/>
        </p:grpSpPr>
        <p:sp>
          <p:nvSpPr>
            <p:cNvPr id="58" name="任意多边形: 形状 84"/>
            <p:cNvSpPr/>
            <p:nvPr/>
          </p:nvSpPr>
          <p:spPr>
            <a:xfrm>
              <a:off x="3953038" y="-403079"/>
              <a:ext cx="95250" cy="342900"/>
            </a:xfrm>
            <a:custGeom>
              <a:avLst/>
              <a:gdLst>
                <a:gd name="connsiteX0" fmla="*/ 5 w 95250"/>
                <a:gd name="connsiteY0" fmla="*/ 5 h 342900"/>
                <a:gd name="connsiteX1" fmla="*/ 95255 w 95250"/>
                <a:gd name="connsiteY1" fmla="*/ 5 h 342900"/>
                <a:gd name="connsiteX2" fmla="*/ 95255 w 95250"/>
                <a:gd name="connsiteY2" fmla="*/ 342905 h 342900"/>
                <a:gd name="connsiteX3" fmla="*/ 5 w 95250"/>
                <a:gd name="connsiteY3" fmla="*/ 3429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42900">
                  <a:moveTo>
                    <a:pt x="5" y="5"/>
                  </a:moveTo>
                  <a:lnTo>
                    <a:pt x="95255" y="5"/>
                  </a:lnTo>
                  <a:lnTo>
                    <a:pt x="95255" y="342905"/>
                  </a:lnTo>
                  <a:lnTo>
                    <a:pt x="5" y="342905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85"/>
            <p:cNvSpPr/>
            <p:nvPr/>
          </p:nvSpPr>
          <p:spPr>
            <a:xfrm>
              <a:off x="4048288" y="-403079"/>
              <a:ext cx="95250" cy="342900"/>
            </a:xfrm>
            <a:custGeom>
              <a:avLst/>
              <a:gdLst>
                <a:gd name="connsiteX0" fmla="*/ 5 w 95250"/>
                <a:gd name="connsiteY0" fmla="*/ 5 h 342900"/>
                <a:gd name="connsiteX1" fmla="*/ 95255 w 95250"/>
                <a:gd name="connsiteY1" fmla="*/ 5 h 342900"/>
                <a:gd name="connsiteX2" fmla="*/ 95255 w 95250"/>
                <a:gd name="connsiteY2" fmla="*/ 342905 h 342900"/>
                <a:gd name="connsiteX3" fmla="*/ 5 w 95250"/>
                <a:gd name="connsiteY3" fmla="*/ 3429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42900">
                  <a:moveTo>
                    <a:pt x="5" y="5"/>
                  </a:moveTo>
                  <a:lnTo>
                    <a:pt x="95255" y="5"/>
                  </a:lnTo>
                  <a:lnTo>
                    <a:pt x="95255" y="342905"/>
                  </a:lnTo>
                  <a:lnTo>
                    <a:pt x="5" y="342905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86"/>
            <p:cNvSpPr/>
            <p:nvPr/>
          </p:nvSpPr>
          <p:spPr>
            <a:xfrm>
              <a:off x="3781588" y="-412604"/>
              <a:ext cx="133350" cy="352425"/>
            </a:xfrm>
            <a:custGeom>
              <a:avLst/>
              <a:gdLst>
                <a:gd name="connsiteX0" fmla="*/ 33343 w 133350"/>
                <a:gd name="connsiteY0" fmla="*/ 5 h 352425"/>
                <a:gd name="connsiteX1" fmla="*/ 133355 w 133350"/>
                <a:gd name="connsiteY1" fmla="*/ 8015 h 352425"/>
                <a:gd name="connsiteX2" fmla="*/ 100018 w 133350"/>
                <a:gd name="connsiteY2" fmla="*/ 352430 h 352425"/>
                <a:gd name="connsiteX3" fmla="*/ 5 w 133350"/>
                <a:gd name="connsiteY3" fmla="*/ 34442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352425">
                  <a:moveTo>
                    <a:pt x="33343" y="5"/>
                  </a:moveTo>
                  <a:lnTo>
                    <a:pt x="133355" y="8015"/>
                  </a:lnTo>
                  <a:lnTo>
                    <a:pt x="100018" y="352430"/>
                  </a:lnTo>
                  <a:lnTo>
                    <a:pt x="5" y="344420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87"/>
            <p:cNvSpPr/>
            <p:nvPr/>
          </p:nvSpPr>
          <p:spPr>
            <a:xfrm>
              <a:off x="4095913" y="-317354"/>
              <a:ext cx="9525" cy="28575"/>
            </a:xfrm>
            <a:custGeom>
              <a:avLst/>
              <a:gdLst>
                <a:gd name="connsiteX0" fmla="*/ 5 w 9525"/>
                <a:gd name="connsiteY0" fmla="*/ 28580 h 28575"/>
                <a:gd name="connsiteX1" fmla="*/ 5 w 9525"/>
                <a:gd name="connsiteY1" fmla="*/ 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5" y="28580"/>
                  </a:moveTo>
                  <a:lnTo>
                    <a:pt x="5" y="5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88"/>
            <p:cNvSpPr/>
            <p:nvPr/>
          </p:nvSpPr>
          <p:spPr>
            <a:xfrm>
              <a:off x="4000663" y="-317354"/>
              <a:ext cx="9525" cy="28575"/>
            </a:xfrm>
            <a:custGeom>
              <a:avLst/>
              <a:gdLst>
                <a:gd name="connsiteX0" fmla="*/ 5 w 9525"/>
                <a:gd name="connsiteY0" fmla="*/ 28580 h 28575"/>
                <a:gd name="connsiteX1" fmla="*/ 5 w 9525"/>
                <a:gd name="connsiteY1" fmla="*/ 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5" y="28580"/>
                  </a:moveTo>
                  <a:lnTo>
                    <a:pt x="5" y="5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3" name="矩形: 圆角 28"/>
          <p:cNvSpPr/>
          <p:nvPr/>
        </p:nvSpPr>
        <p:spPr>
          <a:xfrm rot="18900000">
            <a:off x="10451317" y="3444863"/>
            <a:ext cx="559816" cy="559816"/>
          </a:xfrm>
          <a:prstGeom prst="roundRect">
            <a:avLst>
              <a:gd name="adj" fmla="val 21208"/>
            </a:avLst>
          </a:prstGeom>
          <a:ln>
            <a:noFill/>
          </a:ln>
          <a:effectLst>
            <a:outerShdw blurRad="127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grpSp>
        <p:nvGrpSpPr>
          <p:cNvPr id="64" name="图形 74"/>
          <p:cNvGrpSpPr/>
          <p:nvPr/>
        </p:nvGrpSpPr>
        <p:grpSpPr>
          <a:xfrm>
            <a:off x="10597561" y="3594625"/>
            <a:ext cx="267328" cy="260294"/>
            <a:chOff x="3781588" y="-412604"/>
            <a:chExt cx="361950" cy="352425"/>
          </a:xfrm>
          <a:noFill/>
        </p:grpSpPr>
        <p:sp>
          <p:nvSpPr>
            <p:cNvPr id="65" name="任意多边形: 形状 84"/>
            <p:cNvSpPr/>
            <p:nvPr/>
          </p:nvSpPr>
          <p:spPr>
            <a:xfrm>
              <a:off x="3953038" y="-403079"/>
              <a:ext cx="95250" cy="342900"/>
            </a:xfrm>
            <a:custGeom>
              <a:avLst/>
              <a:gdLst>
                <a:gd name="connsiteX0" fmla="*/ 5 w 95250"/>
                <a:gd name="connsiteY0" fmla="*/ 5 h 342900"/>
                <a:gd name="connsiteX1" fmla="*/ 95255 w 95250"/>
                <a:gd name="connsiteY1" fmla="*/ 5 h 342900"/>
                <a:gd name="connsiteX2" fmla="*/ 95255 w 95250"/>
                <a:gd name="connsiteY2" fmla="*/ 342905 h 342900"/>
                <a:gd name="connsiteX3" fmla="*/ 5 w 95250"/>
                <a:gd name="connsiteY3" fmla="*/ 3429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42900">
                  <a:moveTo>
                    <a:pt x="5" y="5"/>
                  </a:moveTo>
                  <a:lnTo>
                    <a:pt x="95255" y="5"/>
                  </a:lnTo>
                  <a:lnTo>
                    <a:pt x="95255" y="342905"/>
                  </a:lnTo>
                  <a:lnTo>
                    <a:pt x="5" y="342905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85"/>
            <p:cNvSpPr/>
            <p:nvPr/>
          </p:nvSpPr>
          <p:spPr>
            <a:xfrm>
              <a:off x="4048288" y="-403079"/>
              <a:ext cx="95250" cy="342900"/>
            </a:xfrm>
            <a:custGeom>
              <a:avLst/>
              <a:gdLst>
                <a:gd name="connsiteX0" fmla="*/ 5 w 95250"/>
                <a:gd name="connsiteY0" fmla="*/ 5 h 342900"/>
                <a:gd name="connsiteX1" fmla="*/ 95255 w 95250"/>
                <a:gd name="connsiteY1" fmla="*/ 5 h 342900"/>
                <a:gd name="connsiteX2" fmla="*/ 95255 w 95250"/>
                <a:gd name="connsiteY2" fmla="*/ 342905 h 342900"/>
                <a:gd name="connsiteX3" fmla="*/ 5 w 95250"/>
                <a:gd name="connsiteY3" fmla="*/ 3429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342900">
                  <a:moveTo>
                    <a:pt x="5" y="5"/>
                  </a:moveTo>
                  <a:lnTo>
                    <a:pt x="95255" y="5"/>
                  </a:lnTo>
                  <a:lnTo>
                    <a:pt x="95255" y="342905"/>
                  </a:lnTo>
                  <a:lnTo>
                    <a:pt x="5" y="342905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86"/>
            <p:cNvSpPr/>
            <p:nvPr/>
          </p:nvSpPr>
          <p:spPr>
            <a:xfrm>
              <a:off x="3781588" y="-412604"/>
              <a:ext cx="133350" cy="352425"/>
            </a:xfrm>
            <a:custGeom>
              <a:avLst/>
              <a:gdLst>
                <a:gd name="connsiteX0" fmla="*/ 33343 w 133350"/>
                <a:gd name="connsiteY0" fmla="*/ 5 h 352425"/>
                <a:gd name="connsiteX1" fmla="*/ 133355 w 133350"/>
                <a:gd name="connsiteY1" fmla="*/ 8015 h 352425"/>
                <a:gd name="connsiteX2" fmla="*/ 100018 w 133350"/>
                <a:gd name="connsiteY2" fmla="*/ 352430 h 352425"/>
                <a:gd name="connsiteX3" fmla="*/ 5 w 133350"/>
                <a:gd name="connsiteY3" fmla="*/ 34442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352425">
                  <a:moveTo>
                    <a:pt x="33343" y="5"/>
                  </a:moveTo>
                  <a:lnTo>
                    <a:pt x="133355" y="8015"/>
                  </a:lnTo>
                  <a:lnTo>
                    <a:pt x="100018" y="352430"/>
                  </a:lnTo>
                  <a:lnTo>
                    <a:pt x="5" y="344420"/>
                  </a:ln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87"/>
            <p:cNvSpPr/>
            <p:nvPr/>
          </p:nvSpPr>
          <p:spPr>
            <a:xfrm>
              <a:off x="4095913" y="-317354"/>
              <a:ext cx="9525" cy="28575"/>
            </a:xfrm>
            <a:custGeom>
              <a:avLst/>
              <a:gdLst>
                <a:gd name="connsiteX0" fmla="*/ 5 w 9525"/>
                <a:gd name="connsiteY0" fmla="*/ 28580 h 28575"/>
                <a:gd name="connsiteX1" fmla="*/ 5 w 9525"/>
                <a:gd name="connsiteY1" fmla="*/ 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5" y="28580"/>
                  </a:moveTo>
                  <a:lnTo>
                    <a:pt x="5" y="5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88"/>
            <p:cNvSpPr/>
            <p:nvPr/>
          </p:nvSpPr>
          <p:spPr>
            <a:xfrm>
              <a:off x="4000663" y="-317354"/>
              <a:ext cx="9525" cy="28575"/>
            </a:xfrm>
            <a:custGeom>
              <a:avLst/>
              <a:gdLst>
                <a:gd name="connsiteX0" fmla="*/ 5 w 9525"/>
                <a:gd name="connsiteY0" fmla="*/ 28580 h 28575"/>
                <a:gd name="connsiteX1" fmla="*/ 5 w 9525"/>
                <a:gd name="connsiteY1" fmla="*/ 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">
                  <a:moveTo>
                    <a:pt x="5" y="28580"/>
                  </a:moveTo>
                  <a:lnTo>
                    <a:pt x="5" y="5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bevel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5" name="任意多边形: 形状 36"/>
          <p:cNvSpPr/>
          <p:nvPr>
            <p:custDataLst>
              <p:tags r:id="rId4"/>
            </p:custDataLst>
          </p:nvPr>
        </p:nvSpPr>
        <p:spPr>
          <a:xfrm flipV="1">
            <a:off x="2639814" y="4174750"/>
            <a:ext cx="1649813" cy="1463129"/>
          </a:xfrm>
          <a:custGeom>
            <a:avLst/>
            <a:gdLst>
              <a:gd name="connsiteX0" fmla="*/ 1695855 w 3391707"/>
              <a:gd name="connsiteY0" fmla="*/ 1463129 h 1463129"/>
              <a:gd name="connsiteX1" fmla="*/ 1830439 w 3391707"/>
              <a:gd name="connsiteY1" fmla="*/ 1231088 h 1463129"/>
              <a:gd name="connsiteX2" fmla="*/ 3285439 w 3391707"/>
              <a:gd name="connsiteY2" fmla="*/ 1231088 h 1463129"/>
              <a:gd name="connsiteX3" fmla="*/ 3391707 w 3391707"/>
              <a:gd name="connsiteY3" fmla="*/ 1124820 h 1463129"/>
              <a:gd name="connsiteX4" fmla="*/ 3391707 w 3391707"/>
              <a:gd name="connsiteY4" fmla="*/ 106268 h 1463129"/>
              <a:gd name="connsiteX5" fmla="*/ 3285439 w 3391707"/>
              <a:gd name="connsiteY5" fmla="*/ 0 h 1463129"/>
              <a:gd name="connsiteX6" fmla="*/ 106268 w 3391707"/>
              <a:gd name="connsiteY6" fmla="*/ 0 h 1463129"/>
              <a:gd name="connsiteX7" fmla="*/ 0 w 3391707"/>
              <a:gd name="connsiteY7" fmla="*/ 106268 h 1463129"/>
              <a:gd name="connsiteX8" fmla="*/ 0 w 3391707"/>
              <a:gd name="connsiteY8" fmla="*/ 1124820 h 1463129"/>
              <a:gd name="connsiteX9" fmla="*/ 106268 w 3391707"/>
              <a:gd name="connsiteY9" fmla="*/ 1231088 h 1463129"/>
              <a:gd name="connsiteX10" fmla="*/ 1561271 w 3391707"/>
              <a:gd name="connsiteY10" fmla="*/ 1231088 h 146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1707" h="1463129">
                <a:moveTo>
                  <a:pt x="1695855" y="1463129"/>
                </a:moveTo>
                <a:lnTo>
                  <a:pt x="1830439" y="1231088"/>
                </a:lnTo>
                <a:lnTo>
                  <a:pt x="3285439" y="1231088"/>
                </a:lnTo>
                <a:cubicBezTo>
                  <a:pt x="3344129" y="1231088"/>
                  <a:pt x="3391707" y="1183510"/>
                  <a:pt x="3391707" y="1124820"/>
                </a:cubicBezTo>
                <a:lnTo>
                  <a:pt x="3391707" y="106268"/>
                </a:lnTo>
                <a:cubicBezTo>
                  <a:pt x="3391707" y="47578"/>
                  <a:pt x="3344129" y="0"/>
                  <a:pt x="3285439" y="0"/>
                </a:cubicBezTo>
                <a:lnTo>
                  <a:pt x="106268" y="0"/>
                </a:lnTo>
                <a:cubicBezTo>
                  <a:pt x="47578" y="0"/>
                  <a:pt x="0" y="47578"/>
                  <a:pt x="0" y="106268"/>
                </a:cubicBezTo>
                <a:lnTo>
                  <a:pt x="0" y="1124820"/>
                </a:lnTo>
                <a:cubicBezTo>
                  <a:pt x="0" y="1183510"/>
                  <a:pt x="47578" y="1231088"/>
                  <a:pt x="106268" y="1231088"/>
                </a:cubicBezTo>
                <a:lnTo>
                  <a:pt x="1561271" y="1231088"/>
                </a:lnTo>
                <a:close/>
              </a:path>
            </a:pathLst>
          </a:cu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2944471" y="4831636"/>
            <a:ext cx="1345156" cy="27045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tx2"/>
                </a:solidFill>
                <a:latin typeface="+mn-ea"/>
              </a:rPr>
              <a:t>1 Set up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77" name="任意多边形: 形状 34"/>
          <p:cNvSpPr/>
          <p:nvPr>
            <p:custDataLst>
              <p:tags r:id="rId5"/>
            </p:custDataLst>
          </p:nvPr>
        </p:nvSpPr>
        <p:spPr>
          <a:xfrm>
            <a:off x="7880004" y="1918430"/>
            <a:ext cx="1913821" cy="1295788"/>
          </a:xfrm>
          <a:custGeom>
            <a:avLst/>
            <a:gdLst>
              <a:gd name="connsiteX0" fmla="*/ 106268 w 3391707"/>
              <a:gd name="connsiteY0" fmla="*/ 0 h 1463125"/>
              <a:gd name="connsiteX1" fmla="*/ 3285439 w 3391707"/>
              <a:gd name="connsiteY1" fmla="*/ 0 h 1463125"/>
              <a:gd name="connsiteX2" fmla="*/ 3391707 w 3391707"/>
              <a:gd name="connsiteY2" fmla="*/ 106268 h 1463125"/>
              <a:gd name="connsiteX3" fmla="*/ 3391707 w 3391707"/>
              <a:gd name="connsiteY3" fmla="*/ 1124820 h 1463125"/>
              <a:gd name="connsiteX4" fmla="*/ 3285439 w 3391707"/>
              <a:gd name="connsiteY4" fmla="*/ 1231088 h 1463125"/>
              <a:gd name="connsiteX5" fmla="*/ 1830435 w 3391707"/>
              <a:gd name="connsiteY5" fmla="*/ 1231088 h 1463125"/>
              <a:gd name="connsiteX6" fmla="*/ 1695853 w 3391707"/>
              <a:gd name="connsiteY6" fmla="*/ 1463125 h 1463125"/>
              <a:gd name="connsiteX7" fmla="*/ 1561272 w 3391707"/>
              <a:gd name="connsiteY7" fmla="*/ 1231088 h 1463125"/>
              <a:gd name="connsiteX8" fmla="*/ 106268 w 3391707"/>
              <a:gd name="connsiteY8" fmla="*/ 1231088 h 1463125"/>
              <a:gd name="connsiteX9" fmla="*/ 0 w 3391707"/>
              <a:gd name="connsiteY9" fmla="*/ 1124820 h 1463125"/>
              <a:gd name="connsiteX10" fmla="*/ 0 w 3391707"/>
              <a:gd name="connsiteY10" fmla="*/ 106268 h 1463125"/>
              <a:gd name="connsiteX11" fmla="*/ 106268 w 3391707"/>
              <a:gd name="connsiteY11" fmla="*/ 0 h 146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91707" h="1463125">
                <a:moveTo>
                  <a:pt x="106268" y="0"/>
                </a:moveTo>
                <a:lnTo>
                  <a:pt x="3285439" y="0"/>
                </a:lnTo>
                <a:cubicBezTo>
                  <a:pt x="3344129" y="0"/>
                  <a:pt x="3391707" y="47578"/>
                  <a:pt x="3391707" y="106268"/>
                </a:cubicBezTo>
                <a:lnTo>
                  <a:pt x="3391707" y="1124820"/>
                </a:lnTo>
                <a:cubicBezTo>
                  <a:pt x="3391707" y="1183510"/>
                  <a:pt x="3344129" y="1231088"/>
                  <a:pt x="3285439" y="1231088"/>
                </a:cubicBezTo>
                <a:lnTo>
                  <a:pt x="1830435" y="1231088"/>
                </a:lnTo>
                <a:lnTo>
                  <a:pt x="1695853" y="1463125"/>
                </a:lnTo>
                <a:lnTo>
                  <a:pt x="1561272" y="1231088"/>
                </a:lnTo>
                <a:lnTo>
                  <a:pt x="106268" y="1231088"/>
                </a:lnTo>
                <a:cubicBezTo>
                  <a:pt x="47578" y="1231088"/>
                  <a:pt x="0" y="1183510"/>
                  <a:pt x="0" y="1124820"/>
                </a:cubicBezTo>
                <a:lnTo>
                  <a:pt x="0" y="106268"/>
                </a:lnTo>
                <a:cubicBezTo>
                  <a:pt x="0" y="47578"/>
                  <a:pt x="47578" y="0"/>
                  <a:pt x="106268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8038254" y="2362490"/>
            <a:ext cx="1688833" cy="59093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tx2"/>
                </a:solidFill>
                <a:latin typeface="+mn-ea"/>
              </a:rPr>
              <a:t>4 Use 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Secret and </a:t>
            </a:r>
            <a:r>
              <a:rPr lang="en-US" altLang="zh-CN" sz="1600" dirty="0" smtClean="0">
                <a:solidFill>
                  <a:schemeClr val="tx2"/>
                </a:solidFill>
                <a:latin typeface="+mn-ea"/>
              </a:rPr>
              <a:t>        Send 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Secret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79" name="任意多边形: 形状 36"/>
          <p:cNvSpPr/>
          <p:nvPr>
            <p:custDataLst>
              <p:tags r:id="rId6"/>
            </p:custDataLst>
          </p:nvPr>
        </p:nvSpPr>
        <p:spPr>
          <a:xfrm flipV="1">
            <a:off x="9860178" y="4183936"/>
            <a:ext cx="1754306" cy="1395006"/>
          </a:xfrm>
          <a:custGeom>
            <a:avLst/>
            <a:gdLst>
              <a:gd name="connsiteX0" fmla="*/ 1695855 w 3391707"/>
              <a:gd name="connsiteY0" fmla="*/ 1463129 h 1463129"/>
              <a:gd name="connsiteX1" fmla="*/ 1830439 w 3391707"/>
              <a:gd name="connsiteY1" fmla="*/ 1231088 h 1463129"/>
              <a:gd name="connsiteX2" fmla="*/ 3285439 w 3391707"/>
              <a:gd name="connsiteY2" fmla="*/ 1231088 h 1463129"/>
              <a:gd name="connsiteX3" fmla="*/ 3391707 w 3391707"/>
              <a:gd name="connsiteY3" fmla="*/ 1124820 h 1463129"/>
              <a:gd name="connsiteX4" fmla="*/ 3391707 w 3391707"/>
              <a:gd name="connsiteY4" fmla="*/ 106268 h 1463129"/>
              <a:gd name="connsiteX5" fmla="*/ 3285439 w 3391707"/>
              <a:gd name="connsiteY5" fmla="*/ 0 h 1463129"/>
              <a:gd name="connsiteX6" fmla="*/ 106268 w 3391707"/>
              <a:gd name="connsiteY6" fmla="*/ 0 h 1463129"/>
              <a:gd name="connsiteX7" fmla="*/ 0 w 3391707"/>
              <a:gd name="connsiteY7" fmla="*/ 106268 h 1463129"/>
              <a:gd name="connsiteX8" fmla="*/ 0 w 3391707"/>
              <a:gd name="connsiteY8" fmla="*/ 1124820 h 1463129"/>
              <a:gd name="connsiteX9" fmla="*/ 106268 w 3391707"/>
              <a:gd name="connsiteY9" fmla="*/ 1231088 h 1463129"/>
              <a:gd name="connsiteX10" fmla="*/ 1561271 w 3391707"/>
              <a:gd name="connsiteY10" fmla="*/ 1231088 h 146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91707" h="1463129">
                <a:moveTo>
                  <a:pt x="1695855" y="1463129"/>
                </a:moveTo>
                <a:lnTo>
                  <a:pt x="1830439" y="1231088"/>
                </a:lnTo>
                <a:lnTo>
                  <a:pt x="3285439" y="1231088"/>
                </a:lnTo>
                <a:cubicBezTo>
                  <a:pt x="3344129" y="1231088"/>
                  <a:pt x="3391707" y="1183510"/>
                  <a:pt x="3391707" y="1124820"/>
                </a:cubicBezTo>
                <a:lnTo>
                  <a:pt x="3391707" y="106268"/>
                </a:lnTo>
                <a:cubicBezTo>
                  <a:pt x="3391707" y="47578"/>
                  <a:pt x="3344129" y="0"/>
                  <a:pt x="3285439" y="0"/>
                </a:cubicBezTo>
                <a:lnTo>
                  <a:pt x="106268" y="0"/>
                </a:lnTo>
                <a:cubicBezTo>
                  <a:pt x="47578" y="0"/>
                  <a:pt x="0" y="47578"/>
                  <a:pt x="0" y="106268"/>
                </a:cubicBezTo>
                <a:lnTo>
                  <a:pt x="0" y="1124820"/>
                </a:lnTo>
                <a:cubicBezTo>
                  <a:pt x="0" y="1183510"/>
                  <a:pt x="47578" y="1231088"/>
                  <a:pt x="106268" y="1231088"/>
                </a:cubicBezTo>
                <a:lnTo>
                  <a:pt x="1561271" y="1231088"/>
                </a:lnTo>
                <a:close/>
              </a:path>
            </a:pathLst>
          </a:custGeom>
          <a:solidFill>
            <a:schemeClr val="bg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9989242" y="4883733"/>
            <a:ext cx="1625242" cy="2954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tx2"/>
                </a:solidFill>
                <a:latin typeface="+mn-ea"/>
              </a:rPr>
              <a:t>5 Receive 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Secret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546099" y="449207"/>
            <a:ext cx="4158190" cy="387798"/>
          </a:xfrm>
        </p:spPr>
        <p:txBody>
          <a:bodyPr/>
          <a:lstStyle/>
          <a:p>
            <a:r>
              <a:rPr lang="en-US" altLang="zh-CN" dirty="0"/>
              <a:t>Attack Graph and </a:t>
            </a:r>
            <a:r>
              <a:rPr lang="en-US" altLang="zh-CN" dirty="0" smtClean="0"/>
              <a:t>Races</a:t>
            </a:r>
            <a:endParaRPr lang="en-US" altLang="zh-CN" dirty="0"/>
          </a:p>
        </p:txBody>
      </p:sp>
      <p:sp>
        <p:nvSpPr>
          <p:cNvPr id="40" name="文本框 39"/>
          <p:cNvSpPr txBox="1"/>
          <p:nvPr/>
        </p:nvSpPr>
        <p:spPr>
          <a:xfrm>
            <a:off x="6095965" y="3628882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sym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849503" y="3969846"/>
            <a:ext cx="2492994" cy="2163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69581" y="1277559"/>
            <a:ext cx="5741582" cy="574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 </a:t>
            </a:r>
            <a:r>
              <a:rPr lang="en-US" altLang="zh-CN" dirty="0">
                <a:solidFill>
                  <a:srgbClr val="FF0000"/>
                </a:solidFill>
              </a:rPr>
              <a:t>vertex </a:t>
            </a:r>
            <a:r>
              <a:rPr lang="en-US" altLang="zh-CN" dirty="0">
                <a:solidFill>
                  <a:schemeClr val="bg1"/>
                </a:solidFill>
              </a:rPr>
              <a:t>in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a TSG represents an operation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169581" y="2079756"/>
            <a:ext cx="5741582" cy="92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 </a:t>
            </a:r>
            <a:r>
              <a:rPr lang="en-US" altLang="zh-CN" dirty="0">
                <a:solidFill>
                  <a:srgbClr val="FF0000"/>
                </a:solidFill>
              </a:rPr>
              <a:t>directed </a:t>
            </a:r>
            <a:r>
              <a:rPr lang="en-US" altLang="zh-CN" dirty="0" smtClean="0">
                <a:solidFill>
                  <a:srgbClr val="FF0000"/>
                </a:solidFill>
              </a:rPr>
              <a:t>edge </a:t>
            </a:r>
            <a:r>
              <a:rPr lang="en-US" altLang="zh-CN" dirty="0" smtClean="0">
                <a:solidFill>
                  <a:schemeClr val="bg1"/>
                </a:solidFill>
              </a:rPr>
              <a:t>in </a:t>
            </a:r>
            <a:r>
              <a:rPr lang="en-US" altLang="zh-CN" dirty="0"/>
              <a:t>the TSG represents a dependency of </a:t>
            </a:r>
            <a:r>
              <a:rPr lang="en-US" altLang="zh-CN" dirty="0" smtClean="0"/>
              <a:t>two vertices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169581" y="3495691"/>
            <a:ext cx="5741582" cy="574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 </a:t>
            </a:r>
            <a:r>
              <a:rPr lang="en-US" altLang="zh-CN" dirty="0" smtClean="0">
                <a:solidFill>
                  <a:srgbClr val="FF0000"/>
                </a:solidFill>
              </a:rPr>
              <a:t>path</a:t>
            </a:r>
            <a:r>
              <a:rPr lang="en-US" altLang="zh-CN" dirty="0" smtClean="0"/>
              <a:t> is </a:t>
            </a:r>
            <a:r>
              <a:rPr lang="en-US" altLang="zh-CN" dirty="0"/>
              <a:t>a sequence of edges that connects vertices.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1169581" y="4510659"/>
            <a:ext cx="5741582" cy="574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 </a:t>
            </a:r>
            <a:r>
              <a:rPr lang="en-US" altLang="zh-CN" dirty="0">
                <a:solidFill>
                  <a:srgbClr val="FF0000"/>
                </a:solidFill>
              </a:rPr>
              <a:t>ordering </a:t>
            </a:r>
            <a:r>
              <a:rPr lang="en-US" altLang="zh-CN" dirty="0"/>
              <a:t>of vertices in a TSG is an ordered list that</a:t>
            </a:r>
          </a:p>
          <a:p>
            <a:pPr algn="ctr"/>
            <a:r>
              <a:rPr lang="en-US" altLang="zh-CN" dirty="0"/>
              <a:t>contains all vertices in the graph S = (v1,v2...</a:t>
            </a:r>
            <a:r>
              <a:rPr lang="en-US" altLang="zh-CN" dirty="0" err="1"/>
              <a:t>vn</a:t>
            </a:r>
            <a:r>
              <a:rPr lang="en-US" altLang="zh-CN" dirty="0"/>
              <a:t>).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169581" y="5363456"/>
            <a:ext cx="5741582" cy="1351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A </a:t>
            </a:r>
            <a:r>
              <a:rPr lang="en-US" altLang="zh-CN" dirty="0">
                <a:solidFill>
                  <a:srgbClr val="FF0000"/>
                </a:solidFill>
              </a:rPr>
              <a:t>race condition </a:t>
            </a:r>
            <a:r>
              <a:rPr lang="en-US" altLang="zh-CN" dirty="0"/>
              <a:t>exists between vertex u and v in </a:t>
            </a:r>
            <a:r>
              <a:rPr lang="en-US" altLang="zh-CN" dirty="0" smtClean="0"/>
              <a:t>a TSG if there </a:t>
            </a:r>
            <a:r>
              <a:rPr lang="en-US" altLang="zh-CN" dirty="0"/>
              <a:t>exists two different valid orderings </a:t>
            </a:r>
            <a:r>
              <a:rPr lang="en-US" altLang="zh-CN" dirty="0" smtClean="0"/>
              <a:t>S1andS2such </a:t>
            </a:r>
            <a:r>
              <a:rPr lang="en-US" altLang="zh-CN" dirty="0"/>
              <a:t>that </a:t>
            </a:r>
            <a:r>
              <a:rPr lang="en-US" altLang="zh-CN" dirty="0" smtClean="0"/>
              <a:t>u is </a:t>
            </a:r>
            <a:r>
              <a:rPr lang="en-US" altLang="zh-CN" dirty="0"/>
              <a:t>before v in S1, and v is before u in S2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165805" y="3936659"/>
            <a:ext cx="3189767" cy="2421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Theorem 1. For any pair of vertices u and v, the two</a:t>
            </a:r>
          </a:p>
          <a:p>
            <a:pPr algn="ctr"/>
            <a:r>
              <a:rPr lang="en-US" altLang="zh-CN" dirty="0"/>
              <a:t>vertices u and v do not have a race condition, if and only</a:t>
            </a:r>
          </a:p>
          <a:p>
            <a:pPr algn="ctr"/>
            <a:r>
              <a:rPr lang="en-US" altLang="zh-CN" dirty="0"/>
              <a:t>if there exists a directed path that connects u and v.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046" y="1270006"/>
            <a:ext cx="3972134" cy="217560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3"/>
          <a:srcRect t="23450" b="15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 rot="18900000" flipV="1">
            <a:off x="3994620" y="1586700"/>
            <a:ext cx="4202760" cy="4202760"/>
          </a:xfrm>
          <a:prstGeom prst="roundRect">
            <a:avLst>
              <a:gd name="adj" fmla="val 11742"/>
            </a:avLst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sp>
        <p:nvSpPr>
          <p:cNvPr id="3" name="矩形: 圆角 2"/>
          <p:cNvSpPr/>
          <p:nvPr/>
        </p:nvSpPr>
        <p:spPr>
          <a:xfrm rot="18900000" flipV="1">
            <a:off x="3994620" y="1327620"/>
            <a:ext cx="4202760" cy="4202760"/>
          </a:xfrm>
          <a:prstGeom prst="roundRect">
            <a:avLst>
              <a:gd name="adj" fmla="val 11742"/>
            </a:avLst>
          </a:prstGeom>
          <a:ln>
            <a:noFill/>
          </a:ln>
          <a:effectLst>
            <a:outerShdw blurRad="381000" algn="ctr" rotWithShape="0">
              <a:schemeClr val="accent1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sp>
        <p:nvSpPr>
          <p:cNvPr id="15" name="任意多边形: 形状 14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852161 h 6858000"/>
              <a:gd name="connsiteX1" fmla="*/ 1005840 w 12192000"/>
              <a:gd name="connsiteY1" fmla="*/ 6858000 h 6858000"/>
              <a:gd name="connsiteX2" fmla="*/ 0 w 12192000"/>
              <a:gd name="connsiteY2" fmla="*/ 6858000 h 6858000"/>
              <a:gd name="connsiteX3" fmla="*/ 12192000 w 12192000"/>
              <a:gd name="connsiteY3" fmla="*/ 5852161 h 6858000"/>
              <a:gd name="connsiteX4" fmla="*/ 12192000 w 12192000"/>
              <a:gd name="connsiteY4" fmla="*/ 6858000 h 6858000"/>
              <a:gd name="connsiteX5" fmla="*/ 11186160 w 12192000"/>
              <a:gd name="connsiteY5" fmla="*/ 6858000 h 6858000"/>
              <a:gd name="connsiteX6" fmla="*/ 1118616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1005840 h 6858000"/>
              <a:gd name="connsiteX9" fmla="*/ 0 w 12192000"/>
              <a:gd name="connsiteY9" fmla="*/ 0 h 6858000"/>
              <a:gd name="connsiteX10" fmla="*/ 1005840 w 12192000"/>
              <a:gd name="connsiteY10" fmla="*/ 0 h 6858000"/>
              <a:gd name="connsiteX11" fmla="*/ 0 w 12192000"/>
              <a:gd name="connsiteY11" fmla="*/ 10058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5852161"/>
                </a:moveTo>
                <a:lnTo>
                  <a:pt x="1005840" y="6858000"/>
                </a:lnTo>
                <a:lnTo>
                  <a:pt x="0" y="6858000"/>
                </a:lnTo>
                <a:close/>
                <a:moveTo>
                  <a:pt x="12192000" y="5852161"/>
                </a:moveTo>
                <a:lnTo>
                  <a:pt x="12192000" y="6858000"/>
                </a:lnTo>
                <a:lnTo>
                  <a:pt x="11186160" y="6858000"/>
                </a:lnTo>
                <a:close/>
                <a:moveTo>
                  <a:pt x="11186160" y="0"/>
                </a:moveTo>
                <a:lnTo>
                  <a:pt x="12192000" y="0"/>
                </a:lnTo>
                <a:lnTo>
                  <a:pt x="12192000" y="1005840"/>
                </a:lnTo>
                <a:close/>
                <a:moveTo>
                  <a:pt x="0" y="0"/>
                </a:moveTo>
                <a:lnTo>
                  <a:pt x="1005840" y="0"/>
                </a:lnTo>
                <a:lnTo>
                  <a:pt x="0" y="1005840"/>
                </a:lnTo>
                <a:close/>
              </a:path>
            </a:pathLst>
          </a:custGeom>
          <a:solidFill>
            <a:srgbClr val="FD9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945846" y="1399411"/>
            <a:ext cx="2300309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algn="ctr">
              <a:defRPr sz="5400">
                <a:gradFill>
                  <a:gsLst>
                    <a:gs pos="55000">
                      <a:schemeClr val="bg1"/>
                    </a:gs>
                    <a:gs pos="99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Bahnschrift SemiBold" panose="020B0502040204020203" pitchFamily="34" charset="0"/>
              </a:defRPr>
            </a:lvl1pPr>
          </a:lstStyle>
          <a:p>
            <a:r>
              <a:rPr lang="en-US" altLang="zh-CN" sz="16600" dirty="0"/>
              <a:t>03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070081" y="3874779"/>
            <a:ext cx="205184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tx2"/>
                </a:solidFill>
              </a:defRPr>
            </a:lvl1pPr>
          </a:lstStyle>
          <a:p>
            <a:pPr algn="ctr"/>
            <a:r>
              <a:rPr lang="zh-CN" altLang="en-US" sz="4000" dirty="0" smtClean="0">
                <a:solidFill>
                  <a:schemeClr val="bg1"/>
                </a:solidFill>
              </a:rPr>
              <a:t>模型应用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9" name="矩形: 圆角 28"/>
          <p:cNvSpPr/>
          <p:nvPr/>
        </p:nvSpPr>
        <p:spPr>
          <a:xfrm rot="18900000" flipV="1">
            <a:off x="556978" y="-2110022"/>
            <a:ext cx="11078044" cy="11078044"/>
          </a:xfrm>
          <a:prstGeom prst="roundRect">
            <a:avLst>
              <a:gd name="adj" fmla="val 11742"/>
            </a:avLst>
          </a:prstGeom>
          <a:noFill/>
          <a:ln w="190500">
            <a:gradFill flip="none" rotWithShape="1">
              <a:gsLst>
                <a:gs pos="13000">
                  <a:schemeClr val="accent1">
                    <a:alpha val="0"/>
                    <a:lumMod val="7000"/>
                    <a:lumOff val="93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20000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  <p:sp>
        <p:nvSpPr>
          <p:cNvPr id="30" name="矩形: 圆角 29"/>
          <p:cNvSpPr/>
          <p:nvPr/>
        </p:nvSpPr>
        <p:spPr>
          <a:xfrm rot="2700000">
            <a:off x="837162" y="-1829838"/>
            <a:ext cx="10517676" cy="10517676"/>
          </a:xfrm>
          <a:prstGeom prst="roundRect">
            <a:avLst>
              <a:gd name="adj" fmla="val 11742"/>
            </a:avLst>
          </a:prstGeom>
          <a:noFill/>
          <a:ln w="190500">
            <a:gradFill flip="none" rotWithShape="1">
              <a:gsLst>
                <a:gs pos="13000">
                  <a:schemeClr val="accent1">
                    <a:alpha val="0"/>
                    <a:lumMod val="7000"/>
                    <a:lumOff val="93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20000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3f4d2ec9-e7f2-453b-9736-9d16b84333a7&quot;,&quot;Name&quot;:&quot;自定义&quot;,&quot;Kind&quot;:&quot;Custom&quot;,&quot;OldGuidesSetting&quot;:{&quot;HeaderHeight&quot;:12.0,&quot;FooterHeight&quot;:9.0,&quot;SideMargin&quot;:4.5,&quot;TopMargin&quot;:0.0,&quot;BottomMargin&quot;:0.0,&quot;IntervalMargin&quot;:1.5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207;#407327;#407318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207;#407327;#407318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207;#407327;#40731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327;#407320;#408105;#406933;#406692;#406702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6.53665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6.53665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6.53665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6.53665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6.53665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6.53665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4559;#154559;#171844;"/>
</p:tagLst>
</file>

<file path=ppt/theme/theme1.xml><?xml version="1.0" encoding="utf-8"?>
<a:theme xmlns:a="http://schemas.openxmlformats.org/drawingml/2006/main" name="象刀PPT">
  <a:themeElements>
    <a:clrScheme name="Office">
      <a:dk1>
        <a:srgbClr val="000000"/>
      </a:dk1>
      <a:lt1>
        <a:srgbClr val="FFFFFF"/>
      </a:lt1>
      <a:dk2>
        <a:srgbClr val="3E3E3E"/>
      </a:dk2>
      <a:lt2>
        <a:srgbClr val="E7E6E6"/>
      </a:lt2>
      <a:accent1>
        <a:srgbClr val="FD924C"/>
      </a:accent1>
      <a:accent2>
        <a:srgbClr val="EEE8E8"/>
      </a:accent2>
      <a:accent3>
        <a:srgbClr val="5D452E"/>
      </a:accent3>
      <a:accent4>
        <a:srgbClr val="FD924C"/>
      </a:accent4>
      <a:accent5>
        <a:srgbClr val="EEE8E8"/>
      </a:accent5>
      <a:accent6>
        <a:srgbClr val="5D452E"/>
      </a:accent6>
      <a:hlink>
        <a:srgbClr val="0563C1"/>
      </a:hlink>
      <a:folHlink>
        <a:srgbClr val="954F72"/>
      </a:folHlink>
    </a:clrScheme>
    <a:fontScheme name="自定义 15">
      <a:majorFont>
        <a:latin typeface="Bahnschrift SemiBold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3E3E"/>
    </a:dk2>
    <a:lt2>
      <a:srgbClr val="E7E6E6"/>
    </a:lt2>
    <a:accent1>
      <a:srgbClr val="FD924C"/>
    </a:accent1>
    <a:accent2>
      <a:srgbClr val="EEE8E8"/>
    </a:accent2>
    <a:accent3>
      <a:srgbClr val="5D452E"/>
    </a:accent3>
    <a:accent4>
      <a:srgbClr val="FD924C"/>
    </a:accent4>
    <a:accent5>
      <a:srgbClr val="EEE8E8"/>
    </a:accent5>
    <a:accent6>
      <a:srgbClr val="5D452E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3E3E"/>
    </a:dk2>
    <a:lt2>
      <a:srgbClr val="E7E6E6"/>
    </a:lt2>
    <a:accent1>
      <a:srgbClr val="FD924C"/>
    </a:accent1>
    <a:accent2>
      <a:srgbClr val="EEE8E8"/>
    </a:accent2>
    <a:accent3>
      <a:srgbClr val="5D452E"/>
    </a:accent3>
    <a:accent4>
      <a:srgbClr val="FD924C"/>
    </a:accent4>
    <a:accent5>
      <a:srgbClr val="EEE8E8"/>
    </a:accent5>
    <a:accent6>
      <a:srgbClr val="5D452E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3E3E"/>
    </a:dk2>
    <a:lt2>
      <a:srgbClr val="E7E6E6"/>
    </a:lt2>
    <a:accent1>
      <a:srgbClr val="FD924C"/>
    </a:accent1>
    <a:accent2>
      <a:srgbClr val="EEE8E8"/>
    </a:accent2>
    <a:accent3>
      <a:srgbClr val="5D452E"/>
    </a:accent3>
    <a:accent4>
      <a:srgbClr val="FD924C"/>
    </a:accent4>
    <a:accent5>
      <a:srgbClr val="EEE8E8"/>
    </a:accent5>
    <a:accent6>
      <a:srgbClr val="5D452E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3E3E"/>
    </a:dk2>
    <a:lt2>
      <a:srgbClr val="E7E6E6"/>
    </a:lt2>
    <a:accent1>
      <a:srgbClr val="FD924C"/>
    </a:accent1>
    <a:accent2>
      <a:srgbClr val="EEE8E8"/>
    </a:accent2>
    <a:accent3>
      <a:srgbClr val="5D452E"/>
    </a:accent3>
    <a:accent4>
      <a:srgbClr val="FD924C"/>
    </a:accent4>
    <a:accent5>
      <a:srgbClr val="EEE8E8"/>
    </a:accent5>
    <a:accent6>
      <a:srgbClr val="5D452E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3E3E"/>
    </a:dk2>
    <a:lt2>
      <a:srgbClr val="E7E6E6"/>
    </a:lt2>
    <a:accent1>
      <a:srgbClr val="FD924C"/>
    </a:accent1>
    <a:accent2>
      <a:srgbClr val="EEE8E8"/>
    </a:accent2>
    <a:accent3>
      <a:srgbClr val="5D452E"/>
    </a:accent3>
    <a:accent4>
      <a:srgbClr val="FD924C"/>
    </a:accent4>
    <a:accent5>
      <a:srgbClr val="EEE8E8"/>
    </a:accent5>
    <a:accent6>
      <a:srgbClr val="5D452E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3E3E"/>
    </a:dk2>
    <a:lt2>
      <a:srgbClr val="E7E6E6"/>
    </a:lt2>
    <a:accent1>
      <a:srgbClr val="FD924C"/>
    </a:accent1>
    <a:accent2>
      <a:srgbClr val="EEE8E8"/>
    </a:accent2>
    <a:accent3>
      <a:srgbClr val="5D452E"/>
    </a:accent3>
    <a:accent4>
      <a:srgbClr val="FD924C"/>
    </a:accent4>
    <a:accent5>
      <a:srgbClr val="EEE8E8"/>
    </a:accent5>
    <a:accent6>
      <a:srgbClr val="5D452E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3E3E"/>
    </a:dk2>
    <a:lt2>
      <a:srgbClr val="E7E6E6"/>
    </a:lt2>
    <a:accent1>
      <a:srgbClr val="FD924C"/>
    </a:accent1>
    <a:accent2>
      <a:srgbClr val="EEE8E8"/>
    </a:accent2>
    <a:accent3>
      <a:srgbClr val="5D452E"/>
    </a:accent3>
    <a:accent4>
      <a:srgbClr val="FD924C"/>
    </a:accent4>
    <a:accent5>
      <a:srgbClr val="EEE8E8"/>
    </a:accent5>
    <a:accent6>
      <a:srgbClr val="5D452E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E3E3E"/>
    </a:dk2>
    <a:lt2>
      <a:srgbClr val="E7E6E6"/>
    </a:lt2>
    <a:accent1>
      <a:srgbClr val="FD924C"/>
    </a:accent1>
    <a:accent2>
      <a:srgbClr val="EEE8E8"/>
    </a:accent2>
    <a:accent3>
      <a:srgbClr val="5D452E"/>
    </a:accent3>
    <a:accent4>
      <a:srgbClr val="FD924C"/>
    </a:accent4>
    <a:accent5>
      <a:srgbClr val="EEE8E8"/>
    </a:accent5>
    <a:accent6>
      <a:srgbClr val="5D452E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1322</TotalTime>
  <Words>443</Words>
  <Application>Microsoft Office PowerPoint</Application>
  <PresentationFormat>宽屏</PresentationFormat>
  <Paragraphs>94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宋体</vt:lpstr>
      <vt:lpstr>微软雅黑</vt:lpstr>
      <vt:lpstr>Arial</vt:lpstr>
      <vt:lpstr>Bahnschrift SemiBold</vt:lpstr>
      <vt:lpstr>Calibri</vt:lpstr>
      <vt:lpstr>象刀PPT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象刀PPT</dc:creator>
  <cp:keywords>www.101.com</cp:keywords>
  <dc:description>象刀PPT</dc:description>
  <cp:lastModifiedBy>_ zhangyi</cp:lastModifiedBy>
  <cp:revision>67</cp:revision>
  <dcterms:created xsi:type="dcterms:W3CDTF">2020-10-30T11:05:00Z</dcterms:created>
  <dcterms:modified xsi:type="dcterms:W3CDTF">2021-12-24T05:44:55Z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KSOTemplateUUID">
    <vt:lpwstr>v1.0_mb_qirlTbPxk8PcLD4Z+HnZTg==</vt:lpwstr>
  </property>
  <property fmtid="{D5CDD505-2E9C-101B-9397-08002B2CF9AE}" pid="4" name="ICV">
    <vt:lpwstr>81347A8CEC8E46EDB790E32AA83545D6</vt:lpwstr>
  </property>
</Properties>
</file>